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309"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19" r:id="rId52"/>
    <p:sldId id="307" r:id="rId53"/>
  </p:sldIdLst>
  <p:sldSz cx="18288000" cy="10287000"/>
  <p:notesSz cx="6858000" cy="9144000"/>
  <p:embeddedFontLst>
    <p:embeddedFont>
      <p:font typeface="Athelas" panose="020B0604020202020204" charset="0"/>
      <p:regular r:id="rId55"/>
    </p:embeddedFont>
    <p:embeddedFont>
      <p:font typeface="Calibri" panose="020F0502020204030204" pitchFamily="34" charset="0"/>
      <p:regular r:id="rId56"/>
      <p:bold r:id="rId57"/>
      <p:italic r:id="rId58"/>
      <p:boldItalic r:id="rId59"/>
    </p:embeddedFont>
    <p:embeddedFont>
      <p:font typeface="Lora" pitchFamily="2" charset="0"/>
      <p:regular r:id="rId60"/>
      <p:bold r:id="rId61"/>
      <p:italic r:id="rId62"/>
      <p:boldItalic r:id="rId63"/>
    </p:embeddedFont>
    <p:embeddedFont>
      <p:font typeface="Noto Sans" panose="020B0502040504020204" pitchFamily="34" charset="0"/>
      <p:regular r:id="rId64"/>
      <p:bold r:id="rId65"/>
      <p:italic r:id="rId66"/>
      <p:boldItalic r:id="rId67"/>
    </p:embeddedFont>
    <p:embeddedFont>
      <p:font typeface="Noto Sans Bold" panose="020B0802040504020204" charset="0"/>
      <p:regular r:id="rId68"/>
      <p:bold r:id="rId69"/>
    </p:embeddedFont>
    <p:embeddedFont>
      <p:font typeface="Noto Sans Italics" panose="020B0604020202020204" charset="0"/>
      <p:regular r:id="rId70"/>
    </p:embeddedFont>
    <p:embeddedFont>
      <p:font typeface="Open Sans Light" panose="020B0306030504020204" pitchFamily="34" charset="0"/>
      <p:regular r:id="rId71"/>
      <p:italic r:id="rId72"/>
    </p:embeddedFont>
    <p:embeddedFont>
      <p:font typeface="Open Sans Light Bold" panose="020B0604020202020204" charset="0"/>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48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34EA7C-5B7B-4EBD-82AB-3E402BD94A8B}" v="1" dt="2022-01-13T01:20:52.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782"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e Domm" userId="56630eccc84b6089" providerId="LiveId" clId="{6C34EA7C-5B7B-4EBD-82AB-3E402BD94A8B}"/>
    <pc:docChg chg="addSld delSld modSld">
      <pc:chgData name="Jamie Domm" userId="56630eccc84b6089" providerId="LiveId" clId="{6C34EA7C-5B7B-4EBD-82AB-3E402BD94A8B}" dt="2022-01-13T01:20:52.225" v="2"/>
      <pc:docMkLst>
        <pc:docMk/>
      </pc:docMkLst>
      <pc:sldChg chg="del">
        <pc:chgData name="Jamie Domm" userId="56630eccc84b6089" providerId="LiveId" clId="{6C34EA7C-5B7B-4EBD-82AB-3E402BD94A8B}" dt="2022-01-13T01:20:41.159" v="0" actId="47"/>
        <pc:sldMkLst>
          <pc:docMk/>
          <pc:sldMk cId="0" sldId="305"/>
        </pc:sldMkLst>
      </pc:sldChg>
      <pc:sldChg chg="del">
        <pc:chgData name="Jamie Domm" userId="56630eccc84b6089" providerId="LiveId" clId="{6C34EA7C-5B7B-4EBD-82AB-3E402BD94A8B}" dt="2022-01-13T01:20:43.496" v="1" actId="47"/>
        <pc:sldMkLst>
          <pc:docMk/>
          <pc:sldMk cId="0" sldId="306"/>
        </pc:sldMkLst>
      </pc:sldChg>
      <pc:sldChg chg="add setBg">
        <pc:chgData name="Jamie Domm" userId="56630eccc84b6089" providerId="LiveId" clId="{6C34EA7C-5B7B-4EBD-82AB-3E402BD94A8B}" dt="2022-01-13T01:20:52.225" v="2"/>
        <pc:sldMkLst>
          <pc:docMk/>
          <pc:sldMk cId="0" sldId="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AE892-1332-4B0B-803B-94D4C253192C}"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E4FC9-C075-46F6-B186-5A7E36EAE608}" type="slidenum">
              <a:rPr lang="en-US" smtClean="0"/>
              <a:t>‹#›</a:t>
            </a:fld>
            <a:endParaRPr lang="en-US"/>
          </a:p>
        </p:txBody>
      </p:sp>
    </p:spTree>
    <p:extLst>
      <p:ext uri="{BB962C8B-B14F-4D97-AF65-F5344CB8AC3E}">
        <p14:creationId xmlns:p14="http://schemas.microsoft.com/office/powerpoint/2010/main" val="149017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times as individuals, we think saying something once is enough and any more than that is overkill, when in reality, people are busy, they forget, over-communication is necessary in this busy world. You can give the same message many different ways without being overbearing. Just be sure to space out your communications and follow up messages. </a:t>
            </a:r>
          </a:p>
        </p:txBody>
      </p:sp>
      <p:sp>
        <p:nvSpPr>
          <p:cNvPr id="4" name="Slide Number Placeholder 3"/>
          <p:cNvSpPr>
            <a:spLocks noGrp="1"/>
          </p:cNvSpPr>
          <p:nvPr>
            <p:ph type="sldNum" sz="quarter" idx="5"/>
          </p:nvPr>
        </p:nvSpPr>
        <p:spPr/>
        <p:txBody>
          <a:bodyPr/>
          <a:lstStyle/>
          <a:p>
            <a:fld id="{DC0E4FC9-C075-46F6-B186-5A7E36EAE608}" type="slidenum">
              <a:rPr lang="en-US" smtClean="0"/>
              <a:t>36</a:t>
            </a:fld>
            <a:endParaRPr lang="en-US"/>
          </a:p>
        </p:txBody>
      </p:sp>
    </p:spTree>
    <p:extLst>
      <p:ext uri="{BB962C8B-B14F-4D97-AF65-F5344CB8AC3E}">
        <p14:creationId xmlns:p14="http://schemas.microsoft.com/office/powerpoint/2010/main" val="1387385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71919" y="10099904"/>
            <a:ext cx="19831838" cy="586595"/>
          </a:xfrm>
          <a:prstGeom prst="rect">
            <a:avLst/>
          </a:prstGeom>
          <a:solidFill>
            <a:srgbClr val="3B486B"/>
          </a:solidFill>
        </p:spPr>
      </p:sp>
      <p:sp>
        <p:nvSpPr>
          <p:cNvPr id="3" name="AutoShape 3"/>
          <p:cNvSpPr/>
          <p:nvPr/>
        </p:nvSpPr>
        <p:spPr>
          <a:xfrm>
            <a:off x="9124950" y="9258300"/>
            <a:ext cx="38100" cy="2171700"/>
          </a:xfrm>
          <a:prstGeom prst="rect">
            <a:avLst/>
          </a:prstGeom>
          <a:solidFill>
            <a:srgbClr val="323232"/>
          </a:solidFill>
        </p:spPr>
      </p:sp>
      <p:pic>
        <p:nvPicPr>
          <p:cNvPr id="4" name="Picture 4"/>
          <p:cNvPicPr>
            <a:picLocks noChangeAspect="1"/>
          </p:cNvPicPr>
          <p:nvPr/>
        </p:nvPicPr>
        <p:blipFill>
          <a:blip r:embed="rId2"/>
          <a:srcRect t="23955" b="56201"/>
          <a:stretch>
            <a:fillRect/>
          </a:stretch>
        </p:blipFill>
        <p:spPr>
          <a:xfrm>
            <a:off x="0" y="-321816"/>
            <a:ext cx="18288000" cy="2419350"/>
          </a:xfrm>
          <a:prstGeom prst="rect">
            <a:avLst/>
          </a:prstGeom>
        </p:spPr>
      </p:pic>
      <p:grpSp>
        <p:nvGrpSpPr>
          <p:cNvPr id="5" name="Group 5"/>
          <p:cNvGrpSpPr/>
          <p:nvPr/>
        </p:nvGrpSpPr>
        <p:grpSpPr>
          <a:xfrm>
            <a:off x="5010150" y="1400018"/>
            <a:ext cx="8229600" cy="1395034"/>
            <a:chOff x="0" y="0"/>
            <a:chExt cx="10972800" cy="1860045"/>
          </a:xfrm>
        </p:grpSpPr>
        <p:grpSp>
          <p:nvGrpSpPr>
            <p:cNvPr id="6" name="Group 6"/>
            <p:cNvGrpSpPr/>
            <p:nvPr/>
          </p:nvGrpSpPr>
          <p:grpSpPr>
            <a:xfrm>
              <a:off x="0" y="0"/>
              <a:ext cx="10972800" cy="1860045"/>
              <a:chOff x="0" y="0"/>
              <a:chExt cx="1913890" cy="324431"/>
            </a:xfrm>
          </p:grpSpPr>
          <p:sp>
            <p:nvSpPr>
              <p:cNvPr id="7" name="Freeform 7"/>
              <p:cNvSpPr/>
              <p:nvPr/>
            </p:nvSpPr>
            <p:spPr>
              <a:xfrm>
                <a:off x="0" y="0"/>
                <a:ext cx="1913890" cy="324431"/>
              </a:xfrm>
              <a:custGeom>
                <a:avLst/>
                <a:gdLst/>
                <a:ahLst/>
                <a:cxnLst/>
                <a:rect l="l" t="t" r="r" b="b"/>
                <a:pathLst>
                  <a:path w="1913890" h="324431">
                    <a:moveTo>
                      <a:pt x="0" y="0"/>
                    </a:moveTo>
                    <a:lnTo>
                      <a:pt x="1913890" y="0"/>
                    </a:lnTo>
                    <a:lnTo>
                      <a:pt x="1913890" y="324431"/>
                    </a:lnTo>
                    <a:lnTo>
                      <a:pt x="0" y="324431"/>
                    </a:lnTo>
                    <a:close/>
                  </a:path>
                </a:pathLst>
              </a:custGeom>
              <a:solidFill>
                <a:srgbClr val="3B486B"/>
              </a:solidFill>
            </p:spPr>
          </p:sp>
        </p:grpSp>
        <p:sp>
          <p:nvSpPr>
            <p:cNvPr id="8" name="TextBox 8"/>
            <p:cNvSpPr txBox="1"/>
            <p:nvPr/>
          </p:nvSpPr>
          <p:spPr>
            <a:xfrm>
              <a:off x="1358812" y="695707"/>
              <a:ext cx="8356777" cy="478155"/>
            </a:xfrm>
            <a:prstGeom prst="rect">
              <a:avLst/>
            </a:prstGeom>
          </p:spPr>
          <p:txBody>
            <a:bodyPr lIns="0" tIns="0" rIns="0" bIns="0" rtlCol="0" anchor="t">
              <a:spAutoFit/>
            </a:bodyPr>
            <a:lstStyle/>
            <a:p>
              <a:pPr algn="ctr">
                <a:lnSpc>
                  <a:spcPts val="2879"/>
                </a:lnSpc>
              </a:pPr>
              <a:r>
                <a:rPr lang="en-US" sz="2400" spc="192" dirty="0">
                  <a:solidFill>
                    <a:schemeClr val="bg1"/>
                  </a:solidFill>
                  <a:latin typeface="Noto Sans"/>
                </a:rPr>
                <a:t>JAMIE DOMM – </a:t>
              </a:r>
              <a:r>
                <a:rPr lang="en-US" sz="2400" spc="192" dirty="0" err="1">
                  <a:solidFill>
                    <a:schemeClr val="bg1"/>
                  </a:solidFill>
                  <a:latin typeface="Noto Sans"/>
                </a:rPr>
                <a:t>JDIM.digital</a:t>
              </a:r>
              <a:endParaRPr lang="en-US" sz="2400" spc="192" dirty="0">
                <a:solidFill>
                  <a:schemeClr val="bg1"/>
                </a:solidFill>
                <a:latin typeface="Noto Sans"/>
              </a:endParaRPr>
            </a:p>
          </p:txBody>
        </p:sp>
      </p:grpSp>
      <p:grpSp>
        <p:nvGrpSpPr>
          <p:cNvPr id="9" name="Group 9"/>
          <p:cNvGrpSpPr/>
          <p:nvPr/>
        </p:nvGrpSpPr>
        <p:grpSpPr>
          <a:xfrm>
            <a:off x="2875760" y="4549794"/>
            <a:ext cx="12498381" cy="3508666"/>
            <a:chOff x="0" y="0"/>
            <a:chExt cx="16664508" cy="4678222"/>
          </a:xfrm>
        </p:grpSpPr>
        <p:sp>
          <p:nvSpPr>
            <p:cNvPr id="10" name="TextBox 10"/>
            <p:cNvSpPr txBox="1"/>
            <p:nvPr/>
          </p:nvSpPr>
          <p:spPr>
            <a:xfrm>
              <a:off x="2216717" y="4128396"/>
              <a:ext cx="12231074" cy="549825"/>
            </a:xfrm>
            <a:prstGeom prst="rect">
              <a:avLst/>
            </a:prstGeom>
          </p:spPr>
          <p:txBody>
            <a:bodyPr lIns="0" tIns="0" rIns="0" bIns="0" rtlCol="0" anchor="t">
              <a:spAutoFit/>
            </a:bodyPr>
            <a:lstStyle/>
            <a:p>
              <a:pPr algn="ctr">
                <a:lnSpc>
                  <a:spcPts val="3108"/>
                </a:lnSpc>
              </a:pPr>
              <a:r>
                <a:rPr lang="en-US" sz="2800" dirty="0">
                  <a:solidFill>
                    <a:srgbClr val="323232"/>
                  </a:solidFill>
                  <a:latin typeface="Noto Sans Italics"/>
                </a:rPr>
                <a:t>for your personal or church ministry</a:t>
              </a:r>
            </a:p>
          </p:txBody>
        </p:sp>
        <p:sp>
          <p:nvSpPr>
            <p:cNvPr id="11" name="TextBox 11"/>
            <p:cNvSpPr txBox="1"/>
            <p:nvPr/>
          </p:nvSpPr>
          <p:spPr>
            <a:xfrm>
              <a:off x="0" y="104775"/>
              <a:ext cx="16664508" cy="3617764"/>
            </a:xfrm>
            <a:prstGeom prst="rect">
              <a:avLst/>
            </a:prstGeom>
          </p:spPr>
          <p:txBody>
            <a:bodyPr lIns="0" tIns="0" rIns="0" bIns="0" rtlCol="0" anchor="t">
              <a:spAutoFit/>
            </a:bodyPr>
            <a:lstStyle/>
            <a:p>
              <a:pPr algn="ctr">
                <a:lnSpc>
                  <a:spcPts val="10464"/>
                </a:lnSpc>
              </a:pPr>
              <a:r>
                <a:rPr lang="en-US" sz="9600">
                  <a:solidFill>
                    <a:srgbClr val="323232"/>
                  </a:solidFill>
                  <a:latin typeface="Lora"/>
                </a:rPr>
                <a:t>How to Build a Strong Digital Strategy</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grpSp>
        <p:nvGrpSpPr>
          <p:cNvPr id="2" name="Group 2"/>
          <p:cNvGrpSpPr/>
          <p:nvPr/>
        </p:nvGrpSpPr>
        <p:grpSpPr>
          <a:xfrm>
            <a:off x="11969042" y="3368899"/>
            <a:ext cx="5061658" cy="4340272"/>
            <a:chOff x="0" y="-9525"/>
            <a:chExt cx="6748877" cy="5787029"/>
          </a:xfrm>
        </p:grpSpPr>
        <p:sp>
          <p:nvSpPr>
            <p:cNvPr id="3" name="TextBox 3"/>
            <p:cNvSpPr txBox="1"/>
            <p:nvPr/>
          </p:nvSpPr>
          <p:spPr>
            <a:xfrm>
              <a:off x="0" y="-9525"/>
              <a:ext cx="6748877" cy="619125"/>
            </a:xfrm>
            <a:prstGeom prst="rect">
              <a:avLst/>
            </a:prstGeom>
          </p:spPr>
          <p:txBody>
            <a:bodyPr lIns="0" tIns="0" rIns="0" bIns="0" rtlCol="0" anchor="t">
              <a:spAutoFit/>
            </a:bodyPr>
            <a:lstStyle/>
            <a:p>
              <a:pPr>
                <a:lnSpc>
                  <a:spcPts val="3600"/>
                </a:lnSpc>
              </a:pPr>
              <a:r>
                <a:rPr lang="en-US" sz="3000" spc="179" dirty="0">
                  <a:solidFill>
                    <a:srgbClr val="323232"/>
                  </a:solidFill>
                  <a:latin typeface="Noto Sans Bold" panose="020B0802040504020204" pitchFamily="34" charset="0"/>
                </a:rPr>
                <a:t>BE CONSISTENT</a:t>
              </a:r>
            </a:p>
          </p:txBody>
        </p:sp>
        <p:sp>
          <p:nvSpPr>
            <p:cNvPr id="4" name="TextBox 4"/>
            <p:cNvSpPr txBox="1"/>
            <p:nvPr/>
          </p:nvSpPr>
          <p:spPr>
            <a:xfrm>
              <a:off x="0" y="1161540"/>
              <a:ext cx="6748877" cy="4615964"/>
            </a:xfrm>
            <a:prstGeom prst="rect">
              <a:avLst/>
            </a:prstGeom>
          </p:spPr>
          <p:txBody>
            <a:bodyPr lIns="0" tIns="0" rIns="0" bIns="0" rtlCol="0" anchor="t">
              <a:spAutoFit/>
            </a:bodyPr>
            <a:lstStyle/>
            <a:p>
              <a:pPr>
                <a:lnSpc>
                  <a:spcPts val="3900"/>
                </a:lnSpc>
              </a:pPr>
              <a:r>
                <a:rPr lang="en-US" sz="2600" spc="26" dirty="0">
                  <a:solidFill>
                    <a:srgbClr val="323232"/>
                  </a:solidFill>
                  <a:latin typeface="Noto Sans" panose="020B0502040504020204" pitchFamily="34" charset="0"/>
                </a:rPr>
                <a:t>Whether you're starting from scratch or rebranding, choose a website domain and handle that matches your ministry's name and mission to reinforce your brand across multiple channels and touchpoints.</a:t>
              </a:r>
            </a:p>
          </p:txBody>
        </p:sp>
      </p:grpSp>
      <p:sp>
        <p:nvSpPr>
          <p:cNvPr id="5" name="AutoShape 5"/>
          <p:cNvSpPr/>
          <p:nvPr/>
        </p:nvSpPr>
        <p:spPr>
          <a:xfrm>
            <a:off x="3124200" y="-495870"/>
            <a:ext cx="7543800" cy="8229600"/>
          </a:xfrm>
          <a:prstGeom prst="rect">
            <a:avLst/>
          </a:prstGeom>
          <a:solidFill>
            <a:srgbClr val="3B486B"/>
          </a:solidFill>
        </p:spPr>
      </p:sp>
      <p:grpSp>
        <p:nvGrpSpPr>
          <p:cNvPr id="6" name="Group 6"/>
          <p:cNvGrpSpPr/>
          <p:nvPr/>
        </p:nvGrpSpPr>
        <p:grpSpPr>
          <a:xfrm>
            <a:off x="1028700" y="459318"/>
            <a:ext cx="8534400" cy="14802994"/>
            <a:chOff x="0" y="0"/>
            <a:chExt cx="11379200" cy="19737325"/>
          </a:xfrm>
        </p:grpSpPr>
        <p:pic>
          <p:nvPicPr>
            <p:cNvPr id="7" name="Picture 7"/>
            <p:cNvPicPr>
              <a:picLocks noChangeAspect="1"/>
            </p:cNvPicPr>
            <p:nvPr/>
          </p:nvPicPr>
          <p:blipFill>
            <a:blip r:embed="rId2"/>
            <a:srcRect l="6480" r="6480"/>
            <a:stretch>
              <a:fillRect/>
            </a:stretch>
          </p:blipFill>
          <p:spPr>
            <a:xfrm>
              <a:off x="0" y="0"/>
              <a:ext cx="11379200" cy="13073550"/>
            </a:xfrm>
            <a:prstGeom prst="rect">
              <a:avLst/>
            </a:prstGeom>
          </p:spPr>
        </p:pic>
        <p:pic>
          <p:nvPicPr>
            <p:cNvPr id="8" name="Picture 8"/>
            <p:cNvPicPr>
              <a:picLocks noChangeAspect="1"/>
            </p:cNvPicPr>
            <p:nvPr/>
          </p:nvPicPr>
          <p:blipFill>
            <a:blip r:embed="rId3"/>
            <a:srcRect l="39723" t="4044" r="39723" b="4044"/>
            <a:stretch>
              <a:fillRect/>
            </a:stretch>
          </p:blipFill>
          <p:spPr>
            <a:xfrm>
              <a:off x="0" y="13200550"/>
              <a:ext cx="3750733" cy="6536775"/>
            </a:xfrm>
            <a:prstGeom prst="rect">
              <a:avLst/>
            </a:prstGeom>
          </p:spPr>
        </p:pic>
        <p:pic>
          <p:nvPicPr>
            <p:cNvPr id="9" name="Picture 9"/>
            <p:cNvPicPr>
              <a:picLocks noChangeAspect="1"/>
            </p:cNvPicPr>
            <p:nvPr/>
          </p:nvPicPr>
          <p:blipFill>
            <a:blip r:embed="rId3"/>
            <a:srcRect l="29447" t="4044" r="29447" b="4044"/>
            <a:stretch>
              <a:fillRect/>
            </a:stretch>
          </p:blipFill>
          <p:spPr>
            <a:xfrm>
              <a:off x="3877733" y="13200550"/>
              <a:ext cx="7501467" cy="6536775"/>
            </a:xfrm>
            <a:prstGeom prst="rect">
              <a:avLst/>
            </a:prstGeom>
          </p:spPr>
        </p:pic>
      </p:grpSp>
      <p:sp>
        <p:nvSpPr>
          <p:cNvPr id="10" name="AutoShape 10"/>
          <p:cNvSpPr/>
          <p:nvPr/>
        </p:nvSpPr>
        <p:spPr>
          <a:xfrm>
            <a:off x="9540166" y="5505165"/>
            <a:ext cx="2019300" cy="38100"/>
          </a:xfrm>
          <a:prstGeom prst="rect">
            <a:avLst/>
          </a:prstGeom>
          <a:solidFill>
            <a:srgbClr val="323232"/>
          </a:solid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grpSp>
        <p:nvGrpSpPr>
          <p:cNvPr id="2" name="Group 2"/>
          <p:cNvGrpSpPr/>
          <p:nvPr/>
        </p:nvGrpSpPr>
        <p:grpSpPr>
          <a:xfrm>
            <a:off x="1302658" y="2693895"/>
            <a:ext cx="7759010" cy="4899210"/>
            <a:chOff x="0" y="0"/>
            <a:chExt cx="10345347" cy="6532280"/>
          </a:xfrm>
        </p:grpSpPr>
        <p:sp>
          <p:nvSpPr>
            <p:cNvPr id="3" name="TextBox 3"/>
            <p:cNvSpPr txBox="1"/>
            <p:nvPr/>
          </p:nvSpPr>
          <p:spPr>
            <a:xfrm>
              <a:off x="0" y="0"/>
              <a:ext cx="10345347" cy="609600"/>
            </a:xfrm>
            <a:prstGeom prst="rect">
              <a:avLst/>
            </a:prstGeom>
          </p:spPr>
          <p:txBody>
            <a:bodyPr lIns="0" tIns="0" rIns="0" bIns="0" rtlCol="0" anchor="t">
              <a:spAutoFit/>
            </a:bodyPr>
            <a:lstStyle/>
            <a:p>
              <a:pPr>
                <a:lnSpc>
                  <a:spcPts val="3600"/>
                </a:lnSpc>
              </a:pPr>
              <a:r>
                <a:rPr lang="en-US" sz="3000" spc="179">
                  <a:solidFill>
                    <a:srgbClr val="323232"/>
                  </a:solidFill>
                  <a:latin typeface="Noto Sans Bold"/>
                </a:rPr>
                <a:t>BE SURE TO:</a:t>
              </a:r>
            </a:p>
          </p:txBody>
        </p:sp>
        <p:sp>
          <p:nvSpPr>
            <p:cNvPr id="4" name="TextBox 4"/>
            <p:cNvSpPr txBox="1"/>
            <p:nvPr/>
          </p:nvSpPr>
          <p:spPr>
            <a:xfrm>
              <a:off x="0" y="885860"/>
              <a:ext cx="10345347" cy="5646420"/>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323232"/>
                  </a:solidFill>
                  <a:latin typeface="Noto Sans"/>
                </a:rPr>
                <a:t>Reserve your name on all platforms.</a:t>
              </a:r>
            </a:p>
            <a:p>
              <a:pPr marL="518160" lvl="1" indent="-259080">
                <a:lnSpc>
                  <a:spcPts val="3359"/>
                </a:lnSpc>
                <a:buFont typeface="Arial"/>
                <a:buChar char="•"/>
              </a:pPr>
              <a:r>
                <a:rPr lang="en-US" sz="2400">
                  <a:solidFill>
                    <a:srgbClr val="323232"/>
                  </a:solidFill>
                  <a:latin typeface="Noto Sans"/>
                </a:rPr>
                <a:t>Use a consistent name (15 characters or less; short/simple; stands test of time; no numbers, symbols, or punctuation).</a:t>
              </a:r>
            </a:p>
            <a:p>
              <a:pPr marL="518160" lvl="1" indent="-259080">
                <a:lnSpc>
                  <a:spcPts val="3359"/>
                </a:lnSpc>
                <a:buFont typeface="Arial"/>
                <a:buChar char="•"/>
              </a:pPr>
              <a:r>
                <a:rPr lang="en-US" sz="2400">
                  <a:solidFill>
                    <a:srgbClr val="323232"/>
                  </a:solidFill>
                  <a:latin typeface="Noto Sans"/>
                </a:rPr>
                <a:t>Use the same profile photo &amp; a consistent design look.</a:t>
              </a:r>
            </a:p>
            <a:p>
              <a:pPr marL="518160" lvl="1" indent="-259080">
                <a:lnSpc>
                  <a:spcPts val="3359"/>
                </a:lnSpc>
                <a:buFont typeface="Arial"/>
                <a:buChar char="•"/>
              </a:pPr>
              <a:r>
                <a:rPr lang="en-US" sz="2400">
                  <a:solidFill>
                    <a:srgbClr val="323232"/>
                  </a:solidFill>
                  <a:latin typeface="Noto Sans"/>
                </a:rPr>
                <a:t>Use the same headline, blurb, or bio.</a:t>
              </a:r>
            </a:p>
            <a:p>
              <a:pPr marL="518160" lvl="1" indent="-259080">
                <a:lnSpc>
                  <a:spcPts val="3359"/>
                </a:lnSpc>
                <a:buFont typeface="Arial"/>
                <a:buChar char="•"/>
              </a:pPr>
              <a:r>
                <a:rPr lang="en-US" sz="2400">
                  <a:solidFill>
                    <a:srgbClr val="323232"/>
                  </a:solidFill>
                  <a:latin typeface="Noto Sans"/>
                </a:rPr>
                <a:t>Develop a consistent voice/tone.</a:t>
              </a:r>
            </a:p>
            <a:p>
              <a:pPr marL="518160" lvl="1" indent="-259080">
                <a:lnSpc>
                  <a:spcPts val="3359"/>
                </a:lnSpc>
                <a:buFont typeface="Arial"/>
                <a:buChar char="•"/>
              </a:pPr>
              <a:r>
                <a:rPr lang="en-US" sz="2400">
                  <a:solidFill>
                    <a:srgbClr val="323232"/>
                  </a:solidFill>
                  <a:latin typeface="Noto Sans"/>
                </a:rPr>
                <a:t>Clearly articulate what you do and offer through your mission, brand promise, and brand story.</a:t>
              </a:r>
            </a:p>
          </p:txBody>
        </p:sp>
      </p:grpSp>
      <p:pic>
        <p:nvPicPr>
          <p:cNvPr id="5" name="Picture 5"/>
          <p:cNvPicPr>
            <a:picLocks noChangeAspect="1"/>
          </p:cNvPicPr>
          <p:nvPr/>
        </p:nvPicPr>
        <p:blipFill>
          <a:blip r:embed="rId2"/>
          <a:srcRect l="27287" r="29247"/>
          <a:stretch>
            <a:fillRect/>
          </a:stretch>
        </p:blipFill>
        <p:spPr>
          <a:xfrm>
            <a:off x="11337528" y="-533400"/>
            <a:ext cx="6950472" cy="11353800"/>
          </a:xfrm>
          <a:prstGeom prst="rect">
            <a:avLst/>
          </a:prstGeom>
        </p:spPr>
      </p:pic>
      <p:sp>
        <p:nvSpPr>
          <p:cNvPr id="6" name="AutoShape 6"/>
          <p:cNvSpPr/>
          <p:nvPr/>
        </p:nvSpPr>
        <p:spPr>
          <a:xfrm>
            <a:off x="9935689" y="-452060"/>
            <a:ext cx="1401839" cy="11468100"/>
          </a:xfrm>
          <a:prstGeom prst="rect">
            <a:avLst/>
          </a:prstGeom>
          <a:solidFill>
            <a:srgbClr val="3B486B"/>
          </a:solidFill>
        </p:spPr>
      </p:sp>
      <p:sp>
        <p:nvSpPr>
          <p:cNvPr id="7" name="TextBox 7"/>
          <p:cNvSpPr txBox="1"/>
          <p:nvPr/>
        </p:nvSpPr>
        <p:spPr>
          <a:xfrm rot="5400000">
            <a:off x="6950161" y="4655286"/>
            <a:ext cx="7576258" cy="678180"/>
          </a:xfrm>
          <a:prstGeom prst="rect">
            <a:avLst/>
          </a:prstGeom>
        </p:spPr>
        <p:txBody>
          <a:bodyPr lIns="0" tIns="0" rIns="0" bIns="0" rtlCol="0" anchor="t">
            <a:spAutoFit/>
          </a:bodyPr>
          <a:lstStyle/>
          <a:p>
            <a:pPr algn="ctr">
              <a:lnSpc>
                <a:spcPts val="5460"/>
              </a:lnSpc>
            </a:pPr>
            <a:r>
              <a:rPr lang="en-US" sz="4200" spc="84">
                <a:solidFill>
                  <a:srgbClr val="FFFFFF"/>
                </a:solidFill>
                <a:latin typeface="Noto Sans"/>
              </a:rPr>
              <a:t>Establishing your brand</a:t>
            </a:r>
          </a:p>
        </p:txBody>
      </p:sp>
      <p:sp>
        <p:nvSpPr>
          <p:cNvPr id="8" name="AutoShape 8"/>
          <p:cNvSpPr/>
          <p:nvPr/>
        </p:nvSpPr>
        <p:spPr>
          <a:xfrm>
            <a:off x="11039280" y="4994376"/>
            <a:ext cx="528062" cy="23082"/>
          </a:xfrm>
          <a:prstGeom prst="rect">
            <a:avLst/>
          </a:prstGeom>
          <a:solidFill>
            <a:srgbClr val="323232"/>
          </a:solid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5555" b="23499"/>
          <a:stretch>
            <a:fillRect/>
          </a:stretch>
        </p:blipFill>
        <p:spPr>
          <a:xfrm>
            <a:off x="-815569" y="-361950"/>
            <a:ext cx="19919138" cy="2781300"/>
          </a:xfrm>
          <a:prstGeom prst="rect">
            <a:avLst/>
          </a:prstGeom>
        </p:spPr>
      </p:pic>
      <p:grpSp>
        <p:nvGrpSpPr>
          <p:cNvPr id="3" name="Group 3"/>
          <p:cNvGrpSpPr/>
          <p:nvPr/>
        </p:nvGrpSpPr>
        <p:grpSpPr>
          <a:xfrm>
            <a:off x="220848" y="3509963"/>
            <a:ext cx="17846305" cy="5748337"/>
            <a:chOff x="0" y="-57149"/>
            <a:chExt cx="23795073" cy="7664449"/>
          </a:xfrm>
        </p:grpSpPr>
        <p:sp>
          <p:nvSpPr>
            <p:cNvPr id="4" name="TextBox 4"/>
            <p:cNvSpPr txBox="1"/>
            <p:nvPr/>
          </p:nvSpPr>
          <p:spPr>
            <a:xfrm>
              <a:off x="0" y="-57149"/>
              <a:ext cx="23795073" cy="5617521"/>
            </a:xfrm>
            <a:prstGeom prst="rect">
              <a:avLst/>
            </a:prstGeom>
          </p:spPr>
          <p:txBody>
            <a:bodyPr lIns="0" tIns="0" rIns="0" bIns="0" rtlCol="0" anchor="t">
              <a:spAutoFit/>
            </a:bodyPr>
            <a:lstStyle/>
            <a:p>
              <a:pPr algn="ctr">
                <a:lnSpc>
                  <a:spcPts val="8319"/>
                </a:lnSpc>
              </a:pPr>
              <a:r>
                <a:rPr lang="en-US" sz="6400" spc="128" dirty="0">
                  <a:solidFill>
                    <a:srgbClr val="323232"/>
                  </a:solidFill>
                  <a:latin typeface="Athelas" panose="020B0604020202020204" charset="0"/>
                </a:rPr>
                <a:t>Your digital presence is an extension</a:t>
              </a:r>
            </a:p>
            <a:p>
              <a:pPr algn="ctr">
                <a:lnSpc>
                  <a:spcPts val="8319"/>
                </a:lnSpc>
              </a:pPr>
              <a:r>
                <a:rPr lang="en-US" sz="6400" spc="128" dirty="0">
                  <a:solidFill>
                    <a:srgbClr val="323232"/>
                  </a:solidFill>
                  <a:latin typeface="Athelas" panose="020B0604020202020204" charset="0"/>
                </a:rPr>
                <a:t>of your ministry’s brand and voice into</a:t>
              </a:r>
            </a:p>
            <a:p>
              <a:pPr algn="ctr">
                <a:lnSpc>
                  <a:spcPts val="8320"/>
                </a:lnSpc>
              </a:pPr>
              <a:r>
                <a:rPr lang="en-US" sz="6400" spc="128" dirty="0">
                  <a:solidFill>
                    <a:srgbClr val="323232"/>
                  </a:solidFill>
                  <a:latin typeface="Athelas" panose="020B0604020202020204" charset="0"/>
                </a:rPr>
                <a:t>the online world. Your brand is how you</a:t>
              </a:r>
            </a:p>
            <a:p>
              <a:pPr algn="ctr">
                <a:lnSpc>
                  <a:spcPts val="8320"/>
                </a:lnSpc>
              </a:pPr>
              <a:r>
                <a:rPr lang="en-US" sz="6400" spc="128" dirty="0">
                  <a:solidFill>
                    <a:srgbClr val="323232"/>
                  </a:solidFill>
                  <a:latin typeface="Athelas" panose="020B0604020202020204" charset="0"/>
                </a:rPr>
                <a:t>are perceived.</a:t>
              </a:r>
            </a:p>
          </p:txBody>
        </p:sp>
        <p:sp>
          <p:nvSpPr>
            <p:cNvPr id="5" name="TextBox 5"/>
            <p:cNvSpPr txBox="1"/>
            <p:nvPr/>
          </p:nvSpPr>
          <p:spPr>
            <a:xfrm>
              <a:off x="0" y="7009765"/>
              <a:ext cx="23795073" cy="597535"/>
            </a:xfrm>
            <a:prstGeom prst="rect">
              <a:avLst/>
            </a:prstGeom>
          </p:spPr>
          <p:txBody>
            <a:bodyPr lIns="0" tIns="0" rIns="0" bIns="0" rtlCol="0" anchor="t">
              <a:spAutoFit/>
            </a:bodyPr>
            <a:lstStyle/>
            <a:p>
              <a:pPr algn="ctr">
                <a:lnSpc>
                  <a:spcPts val="3640"/>
                </a:lnSpc>
              </a:pPr>
              <a:endParaRPr/>
            </a:p>
          </p:txBody>
        </p:sp>
      </p:grpSp>
      <p:sp>
        <p:nvSpPr>
          <p:cNvPr id="6" name="AutoShape 6"/>
          <p:cNvSpPr/>
          <p:nvPr/>
        </p:nvSpPr>
        <p:spPr>
          <a:xfrm>
            <a:off x="9124950" y="9258300"/>
            <a:ext cx="38100" cy="2171700"/>
          </a:xfrm>
          <a:prstGeom prst="rect">
            <a:avLst/>
          </a:prstGeom>
          <a:solidFill>
            <a:srgbClr val="323232"/>
          </a:solid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273580" y="2019950"/>
            <a:ext cx="9014420" cy="3157838"/>
          </a:xfrm>
          <a:prstGeom prst="rect">
            <a:avLst/>
          </a:prstGeom>
          <a:solidFill>
            <a:srgbClr val="E8F0F8"/>
          </a:solidFill>
        </p:spPr>
      </p:sp>
      <p:sp>
        <p:nvSpPr>
          <p:cNvPr id="3" name="AutoShape 3"/>
          <p:cNvSpPr/>
          <p:nvPr/>
        </p:nvSpPr>
        <p:spPr>
          <a:xfrm>
            <a:off x="17171639" y="3448050"/>
            <a:ext cx="2019300" cy="38100"/>
          </a:xfrm>
          <a:prstGeom prst="rect">
            <a:avLst/>
          </a:prstGeom>
          <a:solidFill>
            <a:srgbClr val="323232"/>
          </a:solidFill>
        </p:spPr>
      </p:sp>
      <p:pic>
        <p:nvPicPr>
          <p:cNvPr id="4" name="Picture 4"/>
          <p:cNvPicPr>
            <a:picLocks noChangeAspect="1"/>
          </p:cNvPicPr>
          <p:nvPr/>
        </p:nvPicPr>
        <p:blipFill>
          <a:blip r:embed="rId2"/>
          <a:srcRect/>
          <a:stretch>
            <a:fillRect/>
          </a:stretch>
        </p:blipFill>
        <p:spPr>
          <a:xfrm>
            <a:off x="0" y="1028700"/>
            <a:ext cx="8629885" cy="7699907"/>
          </a:xfrm>
          <a:prstGeom prst="rect">
            <a:avLst/>
          </a:prstGeom>
        </p:spPr>
      </p:pic>
      <p:sp>
        <p:nvSpPr>
          <p:cNvPr id="5" name="TextBox 5"/>
          <p:cNvSpPr txBox="1"/>
          <p:nvPr/>
        </p:nvSpPr>
        <p:spPr>
          <a:xfrm>
            <a:off x="9830614" y="2585085"/>
            <a:ext cx="6078957" cy="1887855"/>
          </a:xfrm>
          <a:prstGeom prst="rect">
            <a:avLst/>
          </a:prstGeom>
        </p:spPr>
        <p:txBody>
          <a:bodyPr lIns="0" tIns="0" rIns="0" bIns="0" rtlCol="0" anchor="t">
            <a:spAutoFit/>
          </a:bodyPr>
          <a:lstStyle/>
          <a:p>
            <a:pPr algn="r">
              <a:lnSpc>
                <a:spcPts val="7200"/>
              </a:lnSpc>
            </a:pPr>
            <a:r>
              <a:rPr lang="en-US" sz="7200" spc="215">
                <a:solidFill>
                  <a:srgbClr val="323232"/>
                </a:solidFill>
                <a:latin typeface="Athelas"/>
              </a:rPr>
              <a:t>Tell one consistent story</a:t>
            </a:r>
          </a:p>
        </p:txBody>
      </p:sp>
      <p:grpSp>
        <p:nvGrpSpPr>
          <p:cNvPr id="6" name="Group 6"/>
          <p:cNvGrpSpPr/>
          <p:nvPr/>
        </p:nvGrpSpPr>
        <p:grpSpPr>
          <a:xfrm>
            <a:off x="9273580" y="6344328"/>
            <a:ext cx="7790793" cy="2618040"/>
            <a:chOff x="0" y="0"/>
            <a:chExt cx="10387724" cy="3490720"/>
          </a:xfrm>
        </p:grpSpPr>
        <p:sp>
          <p:nvSpPr>
            <p:cNvPr id="7" name="TextBox 7"/>
            <p:cNvSpPr txBox="1"/>
            <p:nvPr/>
          </p:nvSpPr>
          <p:spPr>
            <a:xfrm>
              <a:off x="0" y="0"/>
              <a:ext cx="10387724" cy="1219200"/>
            </a:xfrm>
            <a:prstGeom prst="rect">
              <a:avLst/>
            </a:prstGeom>
          </p:spPr>
          <p:txBody>
            <a:bodyPr lIns="0" tIns="0" rIns="0" bIns="0" rtlCol="0" anchor="t">
              <a:spAutoFit/>
            </a:bodyPr>
            <a:lstStyle/>
            <a:p>
              <a:pPr>
                <a:lnSpc>
                  <a:spcPts val="3600"/>
                </a:lnSpc>
              </a:pPr>
              <a:r>
                <a:rPr lang="en-US" sz="3000" spc="179">
                  <a:solidFill>
                    <a:srgbClr val="323232"/>
                  </a:solidFill>
                  <a:latin typeface="Noto Sans Bold"/>
                </a:rPr>
                <a:t>HAVE A PLAN FOR EVERY PART OF THE SEEKER'S JOURNEY</a:t>
              </a:r>
            </a:p>
          </p:txBody>
        </p:sp>
        <p:sp>
          <p:nvSpPr>
            <p:cNvPr id="8" name="TextBox 8"/>
            <p:cNvSpPr txBox="1"/>
            <p:nvPr/>
          </p:nvSpPr>
          <p:spPr>
            <a:xfrm>
              <a:off x="0" y="1717165"/>
              <a:ext cx="10387724" cy="1773555"/>
            </a:xfrm>
            <a:prstGeom prst="rect">
              <a:avLst/>
            </a:prstGeom>
          </p:spPr>
          <p:txBody>
            <a:bodyPr lIns="0" tIns="0" rIns="0" bIns="0" rtlCol="0" anchor="t">
              <a:spAutoFit/>
            </a:bodyPr>
            <a:lstStyle/>
            <a:p>
              <a:pPr>
                <a:lnSpc>
                  <a:spcPts val="3600"/>
                </a:lnSpc>
              </a:pPr>
              <a:r>
                <a:rPr lang="en-US" sz="2400" spc="24">
                  <a:solidFill>
                    <a:srgbClr val="323232"/>
                  </a:solidFill>
                  <a:latin typeface="Noto Sans"/>
                </a:rPr>
                <a:t>Strong digital brands create connections with real people and take a comprehensive approach to the member experience.</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0514" r="17689"/>
          <a:stretch>
            <a:fillRect/>
          </a:stretch>
        </p:blipFill>
        <p:spPr>
          <a:xfrm>
            <a:off x="13547271" y="-533400"/>
            <a:ext cx="3712029" cy="11353800"/>
          </a:xfrm>
          <a:prstGeom prst="rect">
            <a:avLst/>
          </a:prstGeom>
        </p:spPr>
      </p:pic>
      <p:sp>
        <p:nvSpPr>
          <p:cNvPr id="3" name="AutoShape 3"/>
          <p:cNvSpPr/>
          <p:nvPr/>
        </p:nvSpPr>
        <p:spPr>
          <a:xfrm>
            <a:off x="10925329" y="-590550"/>
            <a:ext cx="4610100" cy="11468100"/>
          </a:xfrm>
          <a:prstGeom prst="rect">
            <a:avLst/>
          </a:prstGeom>
          <a:solidFill>
            <a:srgbClr val="3B486B"/>
          </a:solidFill>
        </p:spPr>
      </p:sp>
      <p:sp>
        <p:nvSpPr>
          <p:cNvPr id="4" name="AutoShape 4"/>
          <p:cNvSpPr/>
          <p:nvPr/>
        </p:nvSpPr>
        <p:spPr>
          <a:xfrm>
            <a:off x="14478000" y="5124450"/>
            <a:ext cx="2019300" cy="38100"/>
          </a:xfrm>
          <a:prstGeom prst="rect">
            <a:avLst/>
          </a:prstGeom>
          <a:solidFill>
            <a:srgbClr val="323232"/>
          </a:solidFill>
        </p:spPr>
      </p:sp>
      <p:grpSp>
        <p:nvGrpSpPr>
          <p:cNvPr id="5" name="Group 5"/>
          <p:cNvGrpSpPr/>
          <p:nvPr/>
        </p:nvGrpSpPr>
        <p:grpSpPr>
          <a:xfrm>
            <a:off x="1790700" y="1568731"/>
            <a:ext cx="7759010" cy="7157158"/>
            <a:chOff x="0" y="0"/>
            <a:chExt cx="10345347" cy="9542877"/>
          </a:xfrm>
        </p:grpSpPr>
        <p:sp>
          <p:nvSpPr>
            <p:cNvPr id="6" name="TextBox 6"/>
            <p:cNvSpPr txBox="1"/>
            <p:nvPr/>
          </p:nvSpPr>
          <p:spPr>
            <a:xfrm>
              <a:off x="0" y="-9525"/>
              <a:ext cx="10345347" cy="619125"/>
            </a:xfrm>
            <a:prstGeom prst="rect">
              <a:avLst/>
            </a:prstGeom>
          </p:spPr>
          <p:txBody>
            <a:bodyPr lIns="0" tIns="0" rIns="0" bIns="0" rtlCol="0" anchor="t">
              <a:spAutoFit/>
            </a:bodyPr>
            <a:lstStyle/>
            <a:p>
              <a:pPr>
                <a:lnSpc>
                  <a:spcPts val="3600"/>
                </a:lnSpc>
              </a:pPr>
              <a:r>
                <a:rPr lang="en-US" sz="3000" spc="179" dirty="0">
                  <a:solidFill>
                    <a:srgbClr val="323232"/>
                  </a:solidFill>
                  <a:latin typeface="Noto Sans Bold" panose="020B0802040504020204" pitchFamily="34" charset="0"/>
                </a:rPr>
                <a:t>BRANDING FOR MINISTRY</a:t>
              </a:r>
            </a:p>
          </p:txBody>
        </p:sp>
        <p:sp>
          <p:nvSpPr>
            <p:cNvPr id="7" name="TextBox 7"/>
            <p:cNvSpPr txBox="1"/>
            <p:nvPr/>
          </p:nvSpPr>
          <p:spPr>
            <a:xfrm>
              <a:off x="0" y="876335"/>
              <a:ext cx="10345347" cy="1104265"/>
            </a:xfrm>
            <a:prstGeom prst="rect">
              <a:avLst/>
            </a:prstGeom>
          </p:spPr>
          <p:txBody>
            <a:bodyPr lIns="0" tIns="0" rIns="0" bIns="0" rtlCol="0" anchor="t">
              <a:spAutoFit/>
            </a:bodyPr>
            <a:lstStyle/>
            <a:p>
              <a:pPr>
                <a:lnSpc>
                  <a:spcPts val="3359"/>
                </a:lnSpc>
              </a:pPr>
              <a:r>
                <a:rPr lang="en-US" sz="2400">
                  <a:solidFill>
                    <a:srgbClr val="323232"/>
                  </a:solidFill>
                  <a:latin typeface="Lora"/>
                </a:rPr>
                <a:t>SDAdata.org/digital-evangelism-blog/branding-for-ministry</a:t>
              </a:r>
            </a:p>
          </p:txBody>
        </p:sp>
        <p:sp>
          <p:nvSpPr>
            <p:cNvPr id="8" name="TextBox 8"/>
            <p:cNvSpPr txBox="1"/>
            <p:nvPr/>
          </p:nvSpPr>
          <p:spPr>
            <a:xfrm>
              <a:off x="0" y="3067699"/>
              <a:ext cx="10345347" cy="619125"/>
            </a:xfrm>
            <a:prstGeom prst="rect">
              <a:avLst/>
            </a:prstGeom>
          </p:spPr>
          <p:txBody>
            <a:bodyPr lIns="0" tIns="0" rIns="0" bIns="0" rtlCol="0" anchor="t">
              <a:spAutoFit/>
            </a:bodyPr>
            <a:lstStyle/>
            <a:p>
              <a:pPr>
                <a:lnSpc>
                  <a:spcPts val="3600"/>
                </a:lnSpc>
              </a:pPr>
              <a:r>
                <a:rPr lang="en-US" sz="3000" spc="179" dirty="0">
                  <a:solidFill>
                    <a:srgbClr val="323232"/>
                  </a:solidFill>
                  <a:latin typeface="Noto Sans Bold" panose="020B0802040504020204" pitchFamily="34" charset="0"/>
                </a:rPr>
                <a:t>STORY BRANDING 2.0 BOOK</a:t>
              </a:r>
            </a:p>
          </p:txBody>
        </p:sp>
        <p:sp>
          <p:nvSpPr>
            <p:cNvPr id="9" name="TextBox 9"/>
            <p:cNvSpPr txBox="1"/>
            <p:nvPr/>
          </p:nvSpPr>
          <p:spPr>
            <a:xfrm>
              <a:off x="0" y="3953559"/>
              <a:ext cx="10345347" cy="535305"/>
            </a:xfrm>
            <a:prstGeom prst="rect">
              <a:avLst/>
            </a:prstGeom>
          </p:spPr>
          <p:txBody>
            <a:bodyPr lIns="0" tIns="0" rIns="0" bIns="0" rtlCol="0" anchor="t">
              <a:spAutoFit/>
            </a:bodyPr>
            <a:lstStyle/>
            <a:p>
              <a:pPr>
                <a:lnSpc>
                  <a:spcPts val="3359"/>
                </a:lnSpc>
              </a:pPr>
              <a:r>
                <a:rPr lang="en-US" sz="2400">
                  <a:solidFill>
                    <a:srgbClr val="323232"/>
                  </a:solidFill>
                  <a:latin typeface="Lora"/>
                </a:rPr>
                <a:t>amzn.to/3k4tsmK</a:t>
              </a:r>
            </a:p>
          </p:txBody>
        </p:sp>
        <p:sp>
          <p:nvSpPr>
            <p:cNvPr id="10" name="TextBox 10"/>
            <p:cNvSpPr txBox="1"/>
            <p:nvPr/>
          </p:nvSpPr>
          <p:spPr>
            <a:xfrm>
              <a:off x="0" y="5613449"/>
              <a:ext cx="10345347" cy="619125"/>
            </a:xfrm>
            <a:prstGeom prst="rect">
              <a:avLst/>
            </a:prstGeom>
          </p:spPr>
          <p:txBody>
            <a:bodyPr lIns="0" tIns="0" rIns="0" bIns="0" rtlCol="0" anchor="t">
              <a:spAutoFit/>
            </a:bodyPr>
            <a:lstStyle/>
            <a:p>
              <a:pPr>
                <a:lnSpc>
                  <a:spcPts val="3600"/>
                </a:lnSpc>
              </a:pPr>
              <a:r>
                <a:rPr lang="en-US" sz="3000" spc="179" dirty="0">
                  <a:solidFill>
                    <a:srgbClr val="323232"/>
                  </a:solidFill>
                  <a:latin typeface="Noto Sans Bold" panose="020B0802040504020204" pitchFamily="34" charset="0"/>
                </a:rPr>
                <a:t>KNOWEM.COM</a:t>
              </a:r>
            </a:p>
          </p:txBody>
        </p:sp>
        <p:sp>
          <p:nvSpPr>
            <p:cNvPr id="11" name="TextBox 11"/>
            <p:cNvSpPr txBox="1"/>
            <p:nvPr/>
          </p:nvSpPr>
          <p:spPr>
            <a:xfrm>
              <a:off x="0" y="6499308"/>
              <a:ext cx="10345347" cy="535305"/>
            </a:xfrm>
            <a:prstGeom prst="rect">
              <a:avLst/>
            </a:prstGeom>
          </p:spPr>
          <p:txBody>
            <a:bodyPr lIns="0" tIns="0" rIns="0" bIns="0" rtlCol="0" anchor="t">
              <a:spAutoFit/>
            </a:bodyPr>
            <a:lstStyle/>
            <a:p>
              <a:pPr>
                <a:lnSpc>
                  <a:spcPts val="3359"/>
                </a:lnSpc>
              </a:pPr>
              <a:r>
                <a:rPr lang="en-US" sz="2400">
                  <a:solidFill>
                    <a:srgbClr val="323232"/>
                  </a:solidFill>
                  <a:latin typeface="Lora"/>
                </a:rPr>
                <a:t>Check availablity of potential names.</a:t>
              </a:r>
            </a:p>
          </p:txBody>
        </p:sp>
        <p:sp>
          <p:nvSpPr>
            <p:cNvPr id="12" name="TextBox 12"/>
            <p:cNvSpPr txBox="1"/>
            <p:nvPr/>
          </p:nvSpPr>
          <p:spPr>
            <a:xfrm>
              <a:off x="0" y="8121712"/>
              <a:ext cx="10345347" cy="619125"/>
            </a:xfrm>
            <a:prstGeom prst="rect">
              <a:avLst/>
            </a:prstGeom>
          </p:spPr>
          <p:txBody>
            <a:bodyPr lIns="0" tIns="0" rIns="0" bIns="0" rtlCol="0" anchor="t">
              <a:spAutoFit/>
            </a:bodyPr>
            <a:lstStyle/>
            <a:p>
              <a:pPr>
                <a:lnSpc>
                  <a:spcPts val="3600"/>
                </a:lnSpc>
              </a:pPr>
              <a:r>
                <a:rPr lang="en-US" sz="3000" spc="179" dirty="0">
                  <a:solidFill>
                    <a:srgbClr val="323232"/>
                  </a:solidFill>
                  <a:latin typeface="Noto Sans Bold" panose="020B0802040504020204" pitchFamily="34" charset="0"/>
                </a:rPr>
                <a:t>GODADDY.COM</a:t>
              </a:r>
            </a:p>
          </p:txBody>
        </p:sp>
        <p:sp>
          <p:nvSpPr>
            <p:cNvPr id="13" name="TextBox 13"/>
            <p:cNvSpPr txBox="1"/>
            <p:nvPr/>
          </p:nvSpPr>
          <p:spPr>
            <a:xfrm>
              <a:off x="0" y="9007572"/>
              <a:ext cx="10345347" cy="535305"/>
            </a:xfrm>
            <a:prstGeom prst="rect">
              <a:avLst/>
            </a:prstGeom>
          </p:spPr>
          <p:txBody>
            <a:bodyPr lIns="0" tIns="0" rIns="0" bIns="0" rtlCol="0" anchor="t">
              <a:spAutoFit/>
            </a:bodyPr>
            <a:lstStyle/>
            <a:p>
              <a:pPr>
                <a:lnSpc>
                  <a:spcPts val="3359"/>
                </a:lnSpc>
              </a:pPr>
              <a:r>
                <a:rPr lang="en-US" sz="2400">
                  <a:solidFill>
                    <a:srgbClr val="323232"/>
                  </a:solidFill>
                  <a:latin typeface="Lora"/>
                </a:rPr>
                <a:t>Check availability of potential domains.</a:t>
              </a:r>
            </a:p>
          </p:txBody>
        </p:sp>
      </p:grpSp>
      <p:sp>
        <p:nvSpPr>
          <p:cNvPr id="14" name="TextBox 14"/>
          <p:cNvSpPr txBox="1"/>
          <p:nvPr/>
        </p:nvSpPr>
        <p:spPr>
          <a:xfrm rot="5400000">
            <a:off x="9300037" y="4627245"/>
            <a:ext cx="7576258" cy="1032510"/>
          </a:xfrm>
          <a:prstGeom prst="rect">
            <a:avLst/>
          </a:prstGeom>
        </p:spPr>
        <p:txBody>
          <a:bodyPr lIns="0" tIns="0" rIns="0" bIns="0" rtlCol="0" anchor="t">
            <a:spAutoFit/>
          </a:bodyPr>
          <a:lstStyle/>
          <a:p>
            <a:pPr algn="ctr">
              <a:lnSpc>
                <a:spcPts val="8320"/>
              </a:lnSpc>
            </a:pPr>
            <a:r>
              <a:rPr lang="en-US" sz="6400" spc="128">
                <a:solidFill>
                  <a:srgbClr val="FFFFFF"/>
                </a:solidFill>
                <a:latin typeface="Lora"/>
              </a:rPr>
              <a:t>Resources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B486B"/>
        </a:solidFill>
        <a:effectLst/>
      </p:bgPr>
    </p:bg>
    <p:spTree>
      <p:nvGrpSpPr>
        <p:cNvPr id="1" name=""/>
        <p:cNvGrpSpPr/>
        <p:nvPr/>
      </p:nvGrpSpPr>
      <p:grpSpPr>
        <a:xfrm>
          <a:off x="0" y="0"/>
          <a:ext cx="0" cy="0"/>
          <a:chOff x="0" y="0"/>
          <a:chExt cx="0" cy="0"/>
        </a:xfrm>
      </p:grpSpPr>
      <p:sp>
        <p:nvSpPr>
          <p:cNvPr id="2" name="AutoShape 2"/>
          <p:cNvSpPr/>
          <p:nvPr/>
        </p:nvSpPr>
        <p:spPr>
          <a:xfrm>
            <a:off x="9124950" y="-1143000"/>
            <a:ext cx="38100" cy="2171700"/>
          </a:xfrm>
          <a:prstGeom prst="rect">
            <a:avLst/>
          </a:prstGeom>
          <a:solidFill>
            <a:srgbClr val="E8F0F8"/>
          </a:solidFill>
        </p:spPr>
      </p:sp>
      <p:grpSp>
        <p:nvGrpSpPr>
          <p:cNvPr id="3" name="Group 3"/>
          <p:cNvGrpSpPr/>
          <p:nvPr/>
        </p:nvGrpSpPr>
        <p:grpSpPr>
          <a:xfrm>
            <a:off x="510767" y="3430495"/>
            <a:ext cx="17228366" cy="3607886"/>
            <a:chOff x="0" y="0"/>
            <a:chExt cx="22971155" cy="4810514"/>
          </a:xfrm>
        </p:grpSpPr>
        <p:sp>
          <p:nvSpPr>
            <p:cNvPr id="4" name="TextBox 4"/>
            <p:cNvSpPr txBox="1"/>
            <p:nvPr/>
          </p:nvSpPr>
          <p:spPr>
            <a:xfrm>
              <a:off x="0" y="1444676"/>
              <a:ext cx="22971155" cy="3365839"/>
            </a:xfrm>
            <a:prstGeom prst="rect">
              <a:avLst/>
            </a:prstGeom>
          </p:spPr>
          <p:txBody>
            <a:bodyPr lIns="0" tIns="0" rIns="0" bIns="0" rtlCol="0" anchor="t">
              <a:spAutoFit/>
            </a:bodyPr>
            <a:lstStyle/>
            <a:p>
              <a:pPr algn="ctr">
                <a:lnSpc>
                  <a:spcPts val="9768"/>
                </a:lnSpc>
              </a:pPr>
              <a:r>
                <a:rPr lang="en-US" sz="8800">
                  <a:solidFill>
                    <a:srgbClr val="FFFFFF"/>
                  </a:solidFill>
                  <a:latin typeface="Noto Sans Italics"/>
                </a:rPr>
                <a:t>Then frame your strategy accordingly.</a:t>
              </a:r>
            </a:p>
          </p:txBody>
        </p:sp>
        <p:sp>
          <p:nvSpPr>
            <p:cNvPr id="5" name="TextBox 5"/>
            <p:cNvSpPr txBox="1"/>
            <p:nvPr/>
          </p:nvSpPr>
          <p:spPr>
            <a:xfrm>
              <a:off x="3913860" y="-9525"/>
              <a:ext cx="15081587" cy="619125"/>
            </a:xfrm>
            <a:prstGeom prst="rect">
              <a:avLst/>
            </a:prstGeom>
          </p:spPr>
          <p:txBody>
            <a:bodyPr lIns="0" tIns="0" rIns="0" bIns="0" rtlCol="0" anchor="t">
              <a:spAutoFit/>
            </a:bodyPr>
            <a:lstStyle/>
            <a:p>
              <a:pPr algn="ctr">
                <a:lnSpc>
                  <a:spcPts val="3600"/>
                </a:lnSpc>
              </a:pPr>
              <a:r>
                <a:rPr lang="en-US" sz="3000" spc="179" dirty="0">
                  <a:solidFill>
                    <a:srgbClr val="FFFFFF"/>
                  </a:solidFill>
                  <a:latin typeface="Noto Sans Bold" panose="020B0802040504020204" pitchFamily="34" charset="0"/>
                </a:rPr>
                <a:t>DEFINE YOUR PURPOSE FOR GOING DIGITAL</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43293" y="1414147"/>
            <a:ext cx="11801414" cy="5750560"/>
            <a:chOff x="0" y="0"/>
            <a:chExt cx="15735218" cy="7667413"/>
          </a:xfrm>
        </p:grpSpPr>
        <p:sp>
          <p:nvSpPr>
            <p:cNvPr id="3" name="TextBox 3"/>
            <p:cNvSpPr txBox="1"/>
            <p:nvPr/>
          </p:nvSpPr>
          <p:spPr>
            <a:xfrm>
              <a:off x="0" y="123825"/>
              <a:ext cx="15735218" cy="1339215"/>
            </a:xfrm>
            <a:prstGeom prst="rect">
              <a:avLst/>
            </a:prstGeom>
          </p:spPr>
          <p:txBody>
            <a:bodyPr lIns="0" tIns="0" rIns="0" bIns="0" rtlCol="0" anchor="t">
              <a:spAutoFit/>
            </a:bodyPr>
            <a:lstStyle/>
            <a:p>
              <a:pPr algn="ctr">
                <a:lnSpc>
                  <a:spcPts val="7200"/>
                </a:lnSpc>
              </a:pPr>
              <a:r>
                <a:rPr lang="en-US" sz="7200" spc="215">
                  <a:solidFill>
                    <a:srgbClr val="3B486B"/>
                  </a:solidFill>
                  <a:latin typeface="Athelas"/>
                </a:rPr>
                <a:t>Understanding Purpose</a:t>
              </a:r>
            </a:p>
          </p:txBody>
        </p:sp>
        <p:sp>
          <p:nvSpPr>
            <p:cNvPr id="4" name="TextBox 4"/>
            <p:cNvSpPr txBox="1"/>
            <p:nvPr/>
          </p:nvSpPr>
          <p:spPr>
            <a:xfrm>
              <a:off x="746671" y="7069878"/>
              <a:ext cx="14241877" cy="597535"/>
            </a:xfrm>
            <a:prstGeom prst="rect">
              <a:avLst/>
            </a:prstGeom>
          </p:spPr>
          <p:txBody>
            <a:bodyPr lIns="0" tIns="0" rIns="0" bIns="0" rtlCol="0" anchor="t">
              <a:spAutoFit/>
            </a:bodyPr>
            <a:lstStyle/>
            <a:p>
              <a:pPr algn="ctr">
                <a:lnSpc>
                  <a:spcPts val="3640"/>
                </a:lnSpc>
              </a:pPr>
              <a:endParaRPr/>
            </a:p>
          </p:txBody>
        </p:sp>
      </p:grpSp>
      <p:sp>
        <p:nvSpPr>
          <p:cNvPr id="5" name="AutoShape 5"/>
          <p:cNvSpPr/>
          <p:nvPr/>
        </p:nvSpPr>
        <p:spPr>
          <a:xfrm rot="-5400000">
            <a:off x="6865626" y="216074"/>
            <a:ext cx="5165925" cy="18897176"/>
          </a:xfrm>
          <a:prstGeom prst="rect">
            <a:avLst/>
          </a:prstGeom>
          <a:solidFill>
            <a:srgbClr val="E8F0F8"/>
          </a:solidFill>
        </p:spPr>
      </p:sp>
      <p:pic>
        <p:nvPicPr>
          <p:cNvPr id="6" name="Picture 6"/>
          <p:cNvPicPr>
            <a:picLocks noChangeAspect="1"/>
          </p:cNvPicPr>
          <p:nvPr/>
        </p:nvPicPr>
        <p:blipFill>
          <a:blip r:embed="rId2"/>
          <a:srcRect/>
          <a:stretch>
            <a:fillRect/>
          </a:stretch>
        </p:blipFill>
        <p:spPr>
          <a:xfrm>
            <a:off x="1846785" y="3333597"/>
            <a:ext cx="14594430" cy="3083073"/>
          </a:xfrm>
          <a:prstGeom prst="rect">
            <a:avLst/>
          </a:prstGeom>
        </p:spPr>
      </p:pic>
      <p:sp>
        <p:nvSpPr>
          <p:cNvPr id="7" name="TextBox 7"/>
          <p:cNvSpPr txBox="1"/>
          <p:nvPr/>
        </p:nvSpPr>
        <p:spPr>
          <a:xfrm>
            <a:off x="4079002" y="8071224"/>
            <a:ext cx="10129996" cy="1714508"/>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Noto Sans Bold"/>
              </a:rPr>
              <a:t>Develop clear objectives for your digital communications, such as:</a:t>
            </a:r>
            <a:r>
              <a:rPr lang="en-US" sz="2400" dirty="0">
                <a:solidFill>
                  <a:srgbClr val="000000"/>
                </a:solidFill>
                <a:latin typeface="Noto Sans"/>
              </a:rPr>
              <a:t> </a:t>
            </a:r>
          </a:p>
          <a:p>
            <a:pPr algn="ctr">
              <a:lnSpc>
                <a:spcPts val="3359"/>
              </a:lnSpc>
              <a:spcBef>
                <a:spcPct val="0"/>
              </a:spcBef>
            </a:pPr>
            <a:r>
              <a:rPr lang="en-US" sz="2400" dirty="0">
                <a:solidFill>
                  <a:srgbClr val="000000"/>
                </a:solidFill>
                <a:latin typeface="Noto Sans"/>
              </a:rPr>
              <a:t>to advance the gospel message among at-risk youth and positively influence your community through content that seeks to uplift and inspire them in the face of everyday challenges.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AutoShape 2"/>
          <p:cNvSpPr/>
          <p:nvPr/>
        </p:nvSpPr>
        <p:spPr>
          <a:xfrm>
            <a:off x="9124950" y="-1143000"/>
            <a:ext cx="38100" cy="2171700"/>
          </a:xfrm>
          <a:prstGeom prst="rect">
            <a:avLst/>
          </a:prstGeom>
          <a:solidFill>
            <a:srgbClr val="323232"/>
          </a:solidFill>
        </p:spPr>
      </p:sp>
      <p:grpSp>
        <p:nvGrpSpPr>
          <p:cNvPr id="3" name="Group 3"/>
          <p:cNvGrpSpPr/>
          <p:nvPr/>
        </p:nvGrpSpPr>
        <p:grpSpPr>
          <a:xfrm>
            <a:off x="2068503" y="3969450"/>
            <a:ext cx="14150993" cy="2611317"/>
            <a:chOff x="0" y="0"/>
            <a:chExt cx="18867991" cy="3481756"/>
          </a:xfrm>
        </p:grpSpPr>
        <p:sp>
          <p:nvSpPr>
            <p:cNvPr id="4" name="TextBox 4"/>
            <p:cNvSpPr txBox="1"/>
            <p:nvPr/>
          </p:nvSpPr>
          <p:spPr>
            <a:xfrm>
              <a:off x="0" y="1549451"/>
              <a:ext cx="18867991" cy="1932305"/>
            </a:xfrm>
            <a:prstGeom prst="rect">
              <a:avLst/>
            </a:prstGeom>
          </p:spPr>
          <p:txBody>
            <a:bodyPr lIns="0" tIns="0" rIns="0" bIns="0" rtlCol="0" anchor="t">
              <a:spAutoFit/>
            </a:bodyPr>
            <a:lstStyle/>
            <a:p>
              <a:pPr algn="ctr">
                <a:lnSpc>
                  <a:spcPts val="10400"/>
                </a:lnSpc>
              </a:pPr>
              <a:r>
                <a:rPr lang="en-US" sz="10400">
                  <a:solidFill>
                    <a:srgbClr val="323232"/>
                  </a:solidFill>
                  <a:latin typeface="Athelas"/>
                </a:rPr>
                <a:t>Brand + Purpose + Goals</a:t>
              </a:r>
            </a:p>
          </p:txBody>
        </p:sp>
        <p:sp>
          <p:nvSpPr>
            <p:cNvPr id="5" name="TextBox 5"/>
            <p:cNvSpPr txBox="1"/>
            <p:nvPr/>
          </p:nvSpPr>
          <p:spPr>
            <a:xfrm>
              <a:off x="3214757" y="-9525"/>
              <a:ext cx="12387677" cy="619125"/>
            </a:xfrm>
            <a:prstGeom prst="rect">
              <a:avLst/>
            </a:prstGeom>
          </p:spPr>
          <p:txBody>
            <a:bodyPr lIns="0" tIns="0" rIns="0" bIns="0" rtlCol="0" anchor="t">
              <a:spAutoFit/>
            </a:bodyPr>
            <a:lstStyle/>
            <a:p>
              <a:pPr algn="ctr">
                <a:lnSpc>
                  <a:spcPts val="3600"/>
                </a:lnSpc>
              </a:pPr>
              <a:r>
                <a:rPr lang="en-US" sz="3000" spc="179" dirty="0">
                  <a:solidFill>
                    <a:srgbClr val="323232"/>
                  </a:solidFill>
                  <a:latin typeface="Noto Sans Bold" panose="020B0802040504020204" pitchFamily="34" charset="0"/>
                </a:rPr>
                <a:t>STRONG FOUNDATION</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B486B"/>
        </a:solidFill>
        <a:effectLst/>
      </p:bgPr>
    </p:bg>
    <p:spTree>
      <p:nvGrpSpPr>
        <p:cNvPr id="1" name=""/>
        <p:cNvGrpSpPr/>
        <p:nvPr/>
      </p:nvGrpSpPr>
      <p:grpSpPr>
        <a:xfrm>
          <a:off x="0" y="0"/>
          <a:ext cx="0" cy="0"/>
          <a:chOff x="0" y="0"/>
          <a:chExt cx="0" cy="0"/>
        </a:xfrm>
      </p:grpSpPr>
      <p:sp>
        <p:nvSpPr>
          <p:cNvPr id="2" name="TextBox 2"/>
          <p:cNvSpPr txBox="1"/>
          <p:nvPr/>
        </p:nvSpPr>
        <p:spPr>
          <a:xfrm>
            <a:off x="1804269" y="2108835"/>
            <a:ext cx="8067614" cy="973455"/>
          </a:xfrm>
          <a:prstGeom prst="rect">
            <a:avLst/>
          </a:prstGeom>
        </p:spPr>
        <p:txBody>
          <a:bodyPr lIns="0" tIns="0" rIns="0" bIns="0" rtlCol="0" anchor="t">
            <a:spAutoFit/>
          </a:bodyPr>
          <a:lstStyle/>
          <a:p>
            <a:pPr>
              <a:lnSpc>
                <a:spcPts val="7200"/>
              </a:lnSpc>
            </a:pPr>
            <a:r>
              <a:rPr lang="en-US" sz="7200" spc="215">
                <a:solidFill>
                  <a:srgbClr val="FFFFFF"/>
                </a:solidFill>
                <a:latin typeface="Athelas"/>
              </a:rPr>
              <a:t>Examples of Goals</a:t>
            </a:r>
          </a:p>
        </p:txBody>
      </p:sp>
      <p:sp>
        <p:nvSpPr>
          <p:cNvPr id="3" name="TextBox 3"/>
          <p:cNvSpPr txBox="1"/>
          <p:nvPr/>
        </p:nvSpPr>
        <p:spPr>
          <a:xfrm>
            <a:off x="1562100" y="3182686"/>
            <a:ext cx="10431837" cy="6532814"/>
          </a:xfrm>
          <a:prstGeom prst="rect">
            <a:avLst/>
          </a:prstGeom>
        </p:spPr>
        <p:txBody>
          <a:bodyPr wrap="square" lIns="0" tIns="0" rIns="0" bIns="0" rtlCol="0" anchor="t">
            <a:spAutoFit/>
          </a:bodyPr>
          <a:lstStyle/>
          <a:p>
            <a:pPr marL="453390" lvl="1" indent="-226695">
              <a:lnSpc>
                <a:spcPts val="3150"/>
              </a:lnSpc>
              <a:buFont typeface="Arial"/>
              <a:buChar char="•"/>
            </a:pPr>
            <a:r>
              <a:rPr lang="en-US" sz="2100" spc="21" dirty="0">
                <a:solidFill>
                  <a:schemeClr val="bg1"/>
                </a:solidFill>
                <a:latin typeface="Noto Sans"/>
              </a:rPr>
              <a:t>Increase fan base and drive traffic to your website, podcast or YouTube channel.</a:t>
            </a:r>
          </a:p>
          <a:p>
            <a:pPr marL="453390" lvl="1" indent="-226695">
              <a:lnSpc>
                <a:spcPts val="3150"/>
              </a:lnSpc>
              <a:buFont typeface="Arial"/>
              <a:buChar char="•"/>
            </a:pPr>
            <a:r>
              <a:rPr lang="en-US" sz="2100" spc="21" dirty="0">
                <a:solidFill>
                  <a:schemeClr val="bg1"/>
                </a:solidFill>
                <a:latin typeface="Noto Sans"/>
              </a:rPr>
              <a:t>Increase event attendance &amp; participation.</a:t>
            </a:r>
          </a:p>
          <a:p>
            <a:pPr marL="453390" lvl="1" indent="-226695">
              <a:lnSpc>
                <a:spcPts val="3150"/>
              </a:lnSpc>
              <a:buFont typeface="Arial"/>
              <a:buChar char="•"/>
            </a:pPr>
            <a:r>
              <a:rPr lang="en-US" sz="2100" spc="21" dirty="0">
                <a:solidFill>
                  <a:schemeClr val="bg1"/>
                </a:solidFill>
                <a:latin typeface="Noto Sans"/>
              </a:rPr>
              <a:t>Increase community awareness to become more than just a Christian contact.</a:t>
            </a:r>
          </a:p>
          <a:p>
            <a:pPr marL="453390" lvl="1" indent="-226695">
              <a:lnSpc>
                <a:spcPts val="3150"/>
              </a:lnSpc>
              <a:buFont typeface="Arial"/>
              <a:buChar char="•"/>
            </a:pPr>
            <a:r>
              <a:rPr lang="en-US" sz="2100" spc="21" dirty="0">
                <a:solidFill>
                  <a:schemeClr val="bg1"/>
                </a:solidFill>
                <a:latin typeface="Noto Sans"/>
              </a:rPr>
              <a:t>Get to know your community better and understand their felt needs.</a:t>
            </a:r>
          </a:p>
          <a:p>
            <a:pPr marL="453390" lvl="1" indent="-226695">
              <a:lnSpc>
                <a:spcPts val="3150"/>
              </a:lnSpc>
              <a:buFont typeface="Arial"/>
              <a:buChar char="•"/>
            </a:pPr>
            <a:r>
              <a:rPr lang="en-US" sz="2100" spc="21" dirty="0">
                <a:solidFill>
                  <a:schemeClr val="bg1"/>
                </a:solidFill>
                <a:latin typeface="Noto Sans"/>
              </a:rPr>
              <a:t>Encourage social media ambassadors to share your content and invite people to your live events/programs.</a:t>
            </a:r>
          </a:p>
          <a:p>
            <a:pPr marL="453390" lvl="1" indent="-226695">
              <a:lnSpc>
                <a:spcPts val="3150"/>
              </a:lnSpc>
              <a:buFont typeface="Arial"/>
              <a:buChar char="•"/>
            </a:pPr>
            <a:r>
              <a:rPr lang="en-US" sz="2100" spc="21" dirty="0">
                <a:solidFill>
                  <a:schemeClr val="bg1"/>
                </a:solidFill>
                <a:latin typeface="Noto Sans"/>
              </a:rPr>
              <a:t>Increase meaningful engagement online.</a:t>
            </a:r>
          </a:p>
          <a:p>
            <a:pPr marL="453390" lvl="1" indent="-226695">
              <a:lnSpc>
                <a:spcPts val="3150"/>
              </a:lnSpc>
              <a:buFont typeface="Arial"/>
              <a:buChar char="•"/>
            </a:pPr>
            <a:r>
              <a:rPr lang="en-US" sz="2100" spc="21" dirty="0">
                <a:solidFill>
                  <a:schemeClr val="bg1"/>
                </a:solidFill>
                <a:latin typeface="Noto Sans"/>
              </a:rPr>
              <a:t>Become a digital disciple who actively shares their faith in the digital space.</a:t>
            </a:r>
          </a:p>
          <a:p>
            <a:pPr marL="453390" lvl="1" indent="-226695">
              <a:lnSpc>
                <a:spcPts val="3150"/>
              </a:lnSpc>
              <a:buFont typeface="Arial"/>
              <a:buChar char="•"/>
            </a:pPr>
            <a:r>
              <a:rPr lang="en-US" sz="2100" spc="21" dirty="0">
                <a:solidFill>
                  <a:schemeClr val="bg1"/>
                </a:solidFill>
                <a:latin typeface="Noto Sans"/>
              </a:rPr>
              <a:t>Reach target groups with meaningful content that will address a felt need.</a:t>
            </a:r>
          </a:p>
          <a:p>
            <a:pPr marL="453390" lvl="1" indent="-226695">
              <a:lnSpc>
                <a:spcPts val="3150"/>
              </a:lnSpc>
              <a:buFont typeface="Arial"/>
              <a:buChar char="•"/>
            </a:pPr>
            <a:r>
              <a:rPr lang="en-US" sz="2100" spc="21" dirty="0">
                <a:solidFill>
                  <a:schemeClr val="bg1"/>
                </a:solidFill>
                <a:latin typeface="Noto Sans"/>
              </a:rPr>
              <a:t>Improve the lives of others.</a:t>
            </a:r>
          </a:p>
          <a:p>
            <a:pPr marL="453390" lvl="1" indent="-226695">
              <a:lnSpc>
                <a:spcPts val="3150"/>
              </a:lnSpc>
              <a:buFont typeface="Arial"/>
              <a:buChar char="•"/>
            </a:pPr>
            <a:r>
              <a:rPr lang="en-US" sz="2100" spc="21" dirty="0">
                <a:solidFill>
                  <a:schemeClr val="bg1"/>
                </a:solidFill>
                <a:latin typeface="Noto Sans"/>
              </a:rPr>
              <a:t>Communicate core Christian values to the “unchurched”.</a:t>
            </a:r>
          </a:p>
          <a:p>
            <a:pPr marL="453390" lvl="1" indent="-226695">
              <a:lnSpc>
                <a:spcPts val="3150"/>
              </a:lnSpc>
              <a:buFont typeface="Arial"/>
              <a:buChar char="•"/>
            </a:pPr>
            <a:r>
              <a:rPr lang="en-US" sz="2100" spc="21" dirty="0">
                <a:solidFill>
                  <a:schemeClr val="bg1"/>
                </a:solidFill>
                <a:latin typeface="Noto Sans"/>
              </a:rPr>
              <a:t>Create connection and foster relationships among non-Christians.</a:t>
            </a:r>
          </a:p>
          <a:p>
            <a:pPr marL="453390" lvl="1" indent="-226695">
              <a:lnSpc>
                <a:spcPts val="3150"/>
              </a:lnSpc>
              <a:buFont typeface="Arial"/>
              <a:buChar char="•"/>
            </a:pPr>
            <a:r>
              <a:rPr lang="en-US" sz="2100" spc="21" dirty="0">
                <a:solidFill>
                  <a:schemeClr val="bg1"/>
                </a:solidFill>
                <a:latin typeface="Noto Sans"/>
              </a:rPr>
              <a:t>Define what it means to be a Christian, becoming a resource to the community.</a:t>
            </a:r>
          </a:p>
          <a:p>
            <a:pPr marL="453390" lvl="1" indent="-226695">
              <a:lnSpc>
                <a:spcPts val="3150"/>
              </a:lnSpc>
              <a:buFont typeface="Arial"/>
              <a:buChar char="•"/>
            </a:pPr>
            <a:r>
              <a:rPr lang="en-US" sz="2100" spc="21" dirty="0">
                <a:solidFill>
                  <a:schemeClr val="bg1"/>
                </a:solidFill>
                <a:latin typeface="Noto Sans"/>
              </a:rPr>
              <a:t>Set expectations, both for those who interact with you and for you.</a:t>
            </a:r>
          </a:p>
        </p:txBody>
      </p:sp>
      <p:sp>
        <p:nvSpPr>
          <p:cNvPr id="4" name="AutoShape 4"/>
          <p:cNvSpPr/>
          <p:nvPr/>
        </p:nvSpPr>
        <p:spPr>
          <a:xfrm>
            <a:off x="-457200" y="2495550"/>
            <a:ext cx="2019300" cy="38100"/>
          </a:xfrm>
          <a:prstGeom prst="rect">
            <a:avLst/>
          </a:prstGeom>
          <a:solidFill>
            <a:srgbClr val="FFFFFF"/>
          </a:solidFill>
        </p:spPr>
      </p:sp>
      <p:sp>
        <p:nvSpPr>
          <p:cNvPr id="5" name="AutoShape 5"/>
          <p:cNvSpPr/>
          <p:nvPr/>
        </p:nvSpPr>
        <p:spPr>
          <a:xfrm>
            <a:off x="13411200" y="0"/>
            <a:ext cx="4457700" cy="8877300"/>
          </a:xfrm>
          <a:prstGeom prst="rect">
            <a:avLst/>
          </a:prstGeom>
          <a:solidFill>
            <a:srgbClr val="E8F0F8"/>
          </a:solidFill>
        </p:spPr>
      </p:sp>
      <p:grpSp>
        <p:nvGrpSpPr>
          <p:cNvPr id="6" name="Group 6"/>
          <p:cNvGrpSpPr/>
          <p:nvPr/>
        </p:nvGrpSpPr>
        <p:grpSpPr>
          <a:xfrm>
            <a:off x="12629797" y="1028700"/>
            <a:ext cx="4724400" cy="8686800"/>
            <a:chOff x="0" y="0"/>
            <a:chExt cx="6299200" cy="11582400"/>
          </a:xfrm>
        </p:grpSpPr>
        <p:pic>
          <p:nvPicPr>
            <p:cNvPr id="7" name="Picture 7"/>
            <p:cNvPicPr>
              <a:picLocks noChangeAspect="1"/>
            </p:cNvPicPr>
            <p:nvPr/>
          </p:nvPicPr>
          <p:blipFill>
            <a:blip r:embed="rId2"/>
            <a:srcRect l="6095" r="38915"/>
            <a:stretch>
              <a:fillRect/>
            </a:stretch>
          </p:blipFill>
          <p:spPr>
            <a:xfrm>
              <a:off x="0" y="3945467"/>
              <a:ext cx="6299200" cy="7636933"/>
            </a:xfrm>
            <a:prstGeom prst="rect">
              <a:avLst/>
            </a:prstGeom>
          </p:spPr>
        </p:pic>
        <p:pic>
          <p:nvPicPr>
            <p:cNvPr id="8" name="Picture 8"/>
            <p:cNvPicPr>
              <a:picLocks noChangeAspect="1"/>
            </p:cNvPicPr>
            <p:nvPr/>
          </p:nvPicPr>
          <p:blipFill>
            <a:blip r:embed="rId3"/>
            <a:srcRect t="4536" b="4536"/>
            <a:stretch>
              <a:fillRect/>
            </a:stretch>
          </p:blipFill>
          <p:spPr>
            <a:xfrm>
              <a:off x="0" y="0"/>
              <a:ext cx="6299200" cy="3818467"/>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AutoShape 2"/>
          <p:cNvSpPr/>
          <p:nvPr/>
        </p:nvSpPr>
        <p:spPr>
          <a:xfrm>
            <a:off x="12044993" y="2013438"/>
            <a:ext cx="5214307" cy="7304208"/>
          </a:xfrm>
          <a:prstGeom prst="rect">
            <a:avLst/>
          </a:prstGeom>
          <a:solidFill>
            <a:srgbClr val="3B486B"/>
          </a:solidFill>
        </p:spPr>
      </p:sp>
      <p:sp>
        <p:nvSpPr>
          <p:cNvPr id="3" name="AutoShape 3"/>
          <p:cNvSpPr/>
          <p:nvPr/>
        </p:nvSpPr>
        <p:spPr>
          <a:xfrm>
            <a:off x="8943329" y="7239000"/>
            <a:ext cx="2019300" cy="38100"/>
          </a:xfrm>
          <a:prstGeom prst="rect">
            <a:avLst/>
          </a:prstGeom>
          <a:solidFill>
            <a:srgbClr val="323232"/>
          </a:solidFill>
        </p:spPr>
      </p:sp>
      <p:pic>
        <p:nvPicPr>
          <p:cNvPr id="4" name="Picture 4"/>
          <p:cNvPicPr>
            <a:picLocks noChangeAspect="1"/>
          </p:cNvPicPr>
          <p:nvPr/>
        </p:nvPicPr>
        <p:blipFill>
          <a:blip r:embed="rId2"/>
          <a:srcRect l="5393" r="6558"/>
          <a:stretch>
            <a:fillRect/>
          </a:stretch>
        </p:blipFill>
        <p:spPr>
          <a:xfrm>
            <a:off x="10640983" y="1457872"/>
            <a:ext cx="6149969" cy="7430602"/>
          </a:xfrm>
          <a:prstGeom prst="rect">
            <a:avLst/>
          </a:prstGeom>
        </p:spPr>
      </p:pic>
      <p:sp>
        <p:nvSpPr>
          <p:cNvPr id="5" name="TextBox 5"/>
          <p:cNvSpPr txBox="1"/>
          <p:nvPr/>
        </p:nvSpPr>
        <p:spPr>
          <a:xfrm>
            <a:off x="1861318" y="1372147"/>
            <a:ext cx="6667460" cy="2879725"/>
          </a:xfrm>
          <a:prstGeom prst="rect">
            <a:avLst/>
          </a:prstGeom>
        </p:spPr>
        <p:txBody>
          <a:bodyPr lIns="0" tIns="0" rIns="0" bIns="0" rtlCol="0" anchor="t">
            <a:spAutoFit/>
          </a:bodyPr>
          <a:lstStyle/>
          <a:p>
            <a:pPr>
              <a:lnSpc>
                <a:spcPts val="11440"/>
              </a:lnSpc>
            </a:pPr>
            <a:r>
              <a:rPr lang="en-US" sz="8800" spc="175">
                <a:solidFill>
                  <a:srgbClr val="323232"/>
                </a:solidFill>
                <a:latin typeface="Athelas"/>
              </a:rPr>
              <a:t>Create clarity</a:t>
            </a:r>
          </a:p>
          <a:p>
            <a:pPr>
              <a:lnSpc>
                <a:spcPts val="11440"/>
              </a:lnSpc>
            </a:pPr>
            <a:r>
              <a:rPr lang="en-US" sz="8800" spc="175">
                <a:solidFill>
                  <a:srgbClr val="323232"/>
                </a:solidFill>
                <a:latin typeface="Athelas"/>
              </a:rPr>
              <a:t>and focus</a:t>
            </a:r>
          </a:p>
        </p:txBody>
      </p:sp>
      <p:sp>
        <p:nvSpPr>
          <p:cNvPr id="6" name="TextBox 6"/>
          <p:cNvSpPr txBox="1"/>
          <p:nvPr/>
        </p:nvSpPr>
        <p:spPr>
          <a:xfrm>
            <a:off x="2399308" y="6438910"/>
            <a:ext cx="5957688" cy="1714508"/>
          </a:xfrm>
          <a:prstGeom prst="rect">
            <a:avLst/>
          </a:prstGeom>
        </p:spPr>
        <p:txBody>
          <a:bodyPr lIns="0" tIns="0" rIns="0" bIns="0" rtlCol="0" anchor="t">
            <a:spAutoFit/>
          </a:bodyPr>
          <a:lstStyle/>
          <a:p>
            <a:pPr algn="r">
              <a:lnSpc>
                <a:spcPts val="3359"/>
              </a:lnSpc>
            </a:pPr>
            <a:r>
              <a:rPr lang="en-US" sz="2400" dirty="0">
                <a:solidFill>
                  <a:srgbClr val="323232"/>
                </a:solidFill>
                <a:latin typeface="Noto Sans"/>
              </a:rPr>
              <a:t>When you and your team understands what they are trying to achieve, it enables them to find their place within your unified mission.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B486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868" r="31868"/>
          <a:stretch>
            <a:fillRect/>
          </a:stretch>
        </p:blipFill>
        <p:spPr>
          <a:xfrm>
            <a:off x="-288746" y="-502713"/>
            <a:ext cx="7280096" cy="11292425"/>
          </a:xfrm>
          <a:prstGeom prst="rect">
            <a:avLst/>
          </a:prstGeom>
        </p:spPr>
      </p:pic>
      <p:grpSp>
        <p:nvGrpSpPr>
          <p:cNvPr id="3" name="Group 3"/>
          <p:cNvGrpSpPr/>
          <p:nvPr/>
        </p:nvGrpSpPr>
        <p:grpSpPr>
          <a:xfrm>
            <a:off x="8912731" y="1735532"/>
            <a:ext cx="8529897" cy="7311237"/>
            <a:chOff x="0" y="0"/>
            <a:chExt cx="11373197" cy="9748316"/>
          </a:xfrm>
        </p:grpSpPr>
        <p:sp>
          <p:nvSpPr>
            <p:cNvPr id="4" name="TextBox 4"/>
            <p:cNvSpPr txBox="1"/>
            <p:nvPr/>
          </p:nvSpPr>
          <p:spPr>
            <a:xfrm>
              <a:off x="0" y="180975"/>
              <a:ext cx="11373197" cy="3693371"/>
            </a:xfrm>
            <a:prstGeom prst="rect">
              <a:avLst/>
            </a:prstGeom>
          </p:spPr>
          <p:txBody>
            <a:bodyPr lIns="0" tIns="0" rIns="0" bIns="0" rtlCol="0" anchor="t">
              <a:spAutoFit/>
            </a:bodyPr>
            <a:lstStyle/>
            <a:p>
              <a:pPr>
                <a:lnSpc>
                  <a:spcPts val="10400"/>
                </a:lnSpc>
              </a:pPr>
              <a:r>
                <a:rPr lang="en-US" sz="10400" spc="311">
                  <a:solidFill>
                    <a:srgbClr val="FFFFFF"/>
                  </a:solidFill>
                  <a:latin typeface="Athelas"/>
                </a:rPr>
                <a:t>Today's Discussion</a:t>
              </a:r>
            </a:p>
          </p:txBody>
        </p:sp>
        <p:sp>
          <p:nvSpPr>
            <p:cNvPr id="5" name="TextBox 5"/>
            <p:cNvSpPr txBox="1"/>
            <p:nvPr/>
          </p:nvSpPr>
          <p:spPr>
            <a:xfrm>
              <a:off x="0" y="4511471"/>
              <a:ext cx="11373197" cy="5236845"/>
            </a:xfrm>
            <a:prstGeom prst="rect">
              <a:avLst/>
            </a:prstGeom>
          </p:spPr>
          <p:txBody>
            <a:bodyPr lIns="0" tIns="0" rIns="0" bIns="0" rtlCol="0" anchor="t">
              <a:spAutoFit/>
            </a:bodyPr>
            <a:lstStyle/>
            <a:p>
              <a:pPr>
                <a:lnSpc>
                  <a:spcPts val="3900"/>
                </a:lnSpc>
              </a:pPr>
              <a:r>
                <a:rPr lang="en-US" sz="2600" spc="26">
                  <a:solidFill>
                    <a:srgbClr val="FFFFFF"/>
                  </a:solidFill>
                  <a:latin typeface="Noto Sans"/>
                </a:rPr>
                <a:t>The Role of Leadership</a:t>
              </a:r>
            </a:p>
            <a:p>
              <a:pPr>
                <a:lnSpc>
                  <a:spcPts val="3900"/>
                </a:lnSpc>
              </a:pPr>
              <a:r>
                <a:rPr lang="en-US" sz="2600" spc="26">
                  <a:solidFill>
                    <a:srgbClr val="FFFFFF"/>
                  </a:solidFill>
                  <a:latin typeface="Noto Sans"/>
                </a:rPr>
                <a:t>Establishing Your Brand</a:t>
              </a:r>
            </a:p>
            <a:p>
              <a:pPr>
                <a:lnSpc>
                  <a:spcPts val="3900"/>
                </a:lnSpc>
              </a:pPr>
              <a:r>
                <a:rPr lang="en-US" sz="2600" spc="26">
                  <a:solidFill>
                    <a:srgbClr val="FFFFFF"/>
                  </a:solidFill>
                  <a:latin typeface="Noto Sans"/>
                </a:rPr>
                <a:t>Setting Goals </a:t>
              </a:r>
            </a:p>
            <a:p>
              <a:pPr>
                <a:lnSpc>
                  <a:spcPts val="3900"/>
                </a:lnSpc>
              </a:pPr>
              <a:r>
                <a:rPr lang="en-US" sz="2600" spc="26">
                  <a:solidFill>
                    <a:srgbClr val="FFFFFF"/>
                  </a:solidFill>
                  <a:latin typeface="Noto Sans"/>
                </a:rPr>
                <a:t>Determining Key Performance Indicators</a:t>
              </a:r>
            </a:p>
            <a:p>
              <a:pPr>
                <a:lnSpc>
                  <a:spcPts val="3900"/>
                </a:lnSpc>
              </a:pPr>
              <a:r>
                <a:rPr lang="en-US" sz="2600" spc="26">
                  <a:solidFill>
                    <a:srgbClr val="FFFFFF"/>
                  </a:solidFill>
                  <a:latin typeface="Noto Sans"/>
                </a:rPr>
                <a:t>Matching Platforms to Your Audience</a:t>
              </a:r>
            </a:p>
            <a:p>
              <a:pPr>
                <a:lnSpc>
                  <a:spcPts val="3900"/>
                </a:lnSpc>
              </a:pPr>
              <a:r>
                <a:rPr lang="en-US" sz="2600" spc="26">
                  <a:solidFill>
                    <a:srgbClr val="FFFFFF"/>
                  </a:solidFill>
                  <a:latin typeface="Noto Sans"/>
                </a:rPr>
                <a:t>Developing An Integrative Communications Strategy </a:t>
              </a:r>
            </a:p>
            <a:p>
              <a:pPr>
                <a:lnSpc>
                  <a:spcPts val="3900"/>
                </a:lnSpc>
              </a:pPr>
              <a:r>
                <a:rPr lang="en-US" sz="2600" spc="26">
                  <a:solidFill>
                    <a:srgbClr val="FFFFFF"/>
                  </a:solidFill>
                  <a:latin typeface="Noto Sans"/>
                </a:rPr>
                <a:t>Best Practices for Digital Communications</a:t>
              </a:r>
            </a:p>
            <a:p>
              <a:pPr>
                <a:lnSpc>
                  <a:spcPts val="3900"/>
                </a:lnSpc>
              </a:pPr>
              <a:r>
                <a:rPr lang="en-US" sz="2600" spc="26">
                  <a:solidFill>
                    <a:srgbClr val="FFFFFF"/>
                  </a:solidFill>
                  <a:latin typeface="Noto Sans"/>
                </a:rPr>
                <a:t>Q&amp;A</a:t>
              </a:r>
            </a:p>
          </p:txBody>
        </p:sp>
      </p:grpSp>
      <p:sp>
        <p:nvSpPr>
          <p:cNvPr id="6" name="AutoShape 6"/>
          <p:cNvSpPr/>
          <p:nvPr/>
        </p:nvSpPr>
        <p:spPr>
          <a:xfrm>
            <a:off x="5981700" y="3448050"/>
            <a:ext cx="2019300" cy="38100"/>
          </a:xfrm>
          <a:prstGeom prst="rect">
            <a:avLst/>
          </a:prstGeom>
          <a:solidFill>
            <a:srgbClr val="F5EEE8"/>
          </a:solid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AutoShape 2"/>
          <p:cNvSpPr/>
          <p:nvPr/>
        </p:nvSpPr>
        <p:spPr>
          <a:xfrm>
            <a:off x="9124950" y="-1143000"/>
            <a:ext cx="38100" cy="2171700"/>
          </a:xfrm>
          <a:prstGeom prst="rect">
            <a:avLst/>
          </a:prstGeom>
          <a:solidFill>
            <a:srgbClr val="323232"/>
          </a:solidFill>
        </p:spPr>
      </p:sp>
      <p:grpSp>
        <p:nvGrpSpPr>
          <p:cNvPr id="3" name="Group 3"/>
          <p:cNvGrpSpPr/>
          <p:nvPr/>
        </p:nvGrpSpPr>
        <p:grpSpPr>
          <a:xfrm>
            <a:off x="2068503" y="3969450"/>
            <a:ext cx="14150993" cy="2611317"/>
            <a:chOff x="0" y="0"/>
            <a:chExt cx="18867991" cy="3481756"/>
          </a:xfrm>
        </p:grpSpPr>
        <p:sp>
          <p:nvSpPr>
            <p:cNvPr id="4" name="TextBox 4"/>
            <p:cNvSpPr txBox="1"/>
            <p:nvPr/>
          </p:nvSpPr>
          <p:spPr>
            <a:xfrm>
              <a:off x="0" y="1549451"/>
              <a:ext cx="18867991" cy="1932305"/>
            </a:xfrm>
            <a:prstGeom prst="rect">
              <a:avLst/>
            </a:prstGeom>
          </p:spPr>
          <p:txBody>
            <a:bodyPr lIns="0" tIns="0" rIns="0" bIns="0" rtlCol="0" anchor="t">
              <a:spAutoFit/>
            </a:bodyPr>
            <a:lstStyle/>
            <a:p>
              <a:pPr algn="ctr">
                <a:lnSpc>
                  <a:spcPts val="10400"/>
                </a:lnSpc>
              </a:pPr>
              <a:r>
                <a:rPr lang="en-US" sz="10400">
                  <a:solidFill>
                    <a:srgbClr val="323232"/>
                  </a:solidFill>
                  <a:latin typeface="Athelas"/>
                </a:rPr>
                <a:t>Performance Metrics</a:t>
              </a:r>
            </a:p>
          </p:txBody>
        </p:sp>
        <p:sp>
          <p:nvSpPr>
            <p:cNvPr id="5" name="TextBox 5"/>
            <p:cNvSpPr txBox="1"/>
            <p:nvPr/>
          </p:nvSpPr>
          <p:spPr>
            <a:xfrm>
              <a:off x="3214757" y="-9525"/>
              <a:ext cx="12387677" cy="619125"/>
            </a:xfrm>
            <a:prstGeom prst="rect">
              <a:avLst/>
            </a:prstGeom>
          </p:spPr>
          <p:txBody>
            <a:bodyPr lIns="0" tIns="0" rIns="0" bIns="0" rtlCol="0" anchor="t">
              <a:spAutoFit/>
            </a:bodyPr>
            <a:lstStyle/>
            <a:p>
              <a:pPr algn="ctr">
                <a:lnSpc>
                  <a:spcPts val="3600"/>
                </a:lnSpc>
              </a:pPr>
              <a:r>
                <a:rPr lang="en-US" sz="3000" spc="179" dirty="0">
                  <a:solidFill>
                    <a:srgbClr val="323232"/>
                  </a:solidFill>
                  <a:latin typeface="Noto Sans Bold" panose="020B0802040504020204" pitchFamily="34" charset="0"/>
                </a:rPr>
                <a:t>EVALUTATING YOUR EFFECTIVENESS</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B486B"/>
        </a:solidFill>
        <a:effectLst/>
      </p:bgPr>
    </p:bg>
    <p:spTree>
      <p:nvGrpSpPr>
        <p:cNvPr id="1" name=""/>
        <p:cNvGrpSpPr/>
        <p:nvPr/>
      </p:nvGrpSpPr>
      <p:grpSpPr>
        <a:xfrm>
          <a:off x="0" y="0"/>
          <a:ext cx="0" cy="0"/>
          <a:chOff x="0" y="0"/>
          <a:chExt cx="0" cy="0"/>
        </a:xfrm>
      </p:grpSpPr>
      <p:sp>
        <p:nvSpPr>
          <p:cNvPr id="2" name="TextBox 2"/>
          <p:cNvSpPr txBox="1"/>
          <p:nvPr/>
        </p:nvSpPr>
        <p:spPr>
          <a:xfrm>
            <a:off x="1804269" y="2108835"/>
            <a:ext cx="9219934" cy="973455"/>
          </a:xfrm>
          <a:prstGeom prst="rect">
            <a:avLst/>
          </a:prstGeom>
        </p:spPr>
        <p:txBody>
          <a:bodyPr lIns="0" tIns="0" rIns="0" bIns="0" rtlCol="0" anchor="t">
            <a:spAutoFit/>
          </a:bodyPr>
          <a:lstStyle/>
          <a:p>
            <a:pPr>
              <a:lnSpc>
                <a:spcPts val="7200"/>
              </a:lnSpc>
            </a:pPr>
            <a:r>
              <a:rPr lang="en-US" sz="7200" spc="215">
                <a:solidFill>
                  <a:srgbClr val="FFFFFF"/>
                </a:solidFill>
                <a:latin typeface="Athelas"/>
              </a:rPr>
              <a:t>Types of Metrics:</a:t>
            </a:r>
          </a:p>
        </p:txBody>
      </p:sp>
      <p:sp>
        <p:nvSpPr>
          <p:cNvPr id="3" name="TextBox 3"/>
          <p:cNvSpPr txBox="1"/>
          <p:nvPr/>
        </p:nvSpPr>
        <p:spPr>
          <a:xfrm>
            <a:off x="1994063" y="3407102"/>
            <a:ext cx="9659811" cy="4480970"/>
          </a:xfrm>
          <a:prstGeom prst="rect">
            <a:avLst/>
          </a:prstGeom>
        </p:spPr>
        <p:txBody>
          <a:bodyPr lIns="0" tIns="0" rIns="0" bIns="0" rtlCol="0" anchor="t">
            <a:spAutoFit/>
          </a:bodyPr>
          <a:lstStyle/>
          <a:p>
            <a:pPr marL="453390" lvl="1" indent="-226695">
              <a:lnSpc>
                <a:spcPts val="3150"/>
              </a:lnSpc>
              <a:buFont typeface="Arial"/>
              <a:buChar char="•"/>
            </a:pPr>
            <a:r>
              <a:rPr lang="en-US" sz="2100" spc="21" dirty="0">
                <a:solidFill>
                  <a:srgbClr val="FFFFFF"/>
                </a:solidFill>
                <a:latin typeface="Noto Sans Bold"/>
              </a:rPr>
              <a:t>Activity metrics:</a:t>
            </a:r>
            <a:r>
              <a:rPr lang="en-US" sz="2100" spc="21" dirty="0">
                <a:solidFill>
                  <a:srgbClr val="FFFFFF"/>
                </a:solidFill>
                <a:latin typeface="Noto Sans"/>
              </a:rPr>
              <a:t> quantity of posts and content created (a great metric for beginners who are starting a content strategy from scratch)</a:t>
            </a:r>
          </a:p>
          <a:p>
            <a:pPr marL="453390" lvl="1" indent="-226695">
              <a:lnSpc>
                <a:spcPts val="3150"/>
              </a:lnSpc>
              <a:buFont typeface="Arial"/>
              <a:buChar char="•"/>
            </a:pPr>
            <a:r>
              <a:rPr lang="en-US" sz="2100" spc="21" dirty="0">
                <a:solidFill>
                  <a:srgbClr val="FFFFFF"/>
                </a:solidFill>
                <a:latin typeface="Noto Sans Bold"/>
              </a:rPr>
              <a:t>Reach metrics:</a:t>
            </a:r>
            <a:r>
              <a:rPr lang="en-US" sz="2100" spc="21" dirty="0">
                <a:solidFill>
                  <a:srgbClr val="FFFFFF"/>
                </a:solidFill>
                <a:latin typeface="Noto Sans"/>
              </a:rPr>
              <a:t> number of people who see your content and their demographic data</a:t>
            </a:r>
          </a:p>
          <a:p>
            <a:pPr marL="453390" lvl="1" indent="-226695">
              <a:lnSpc>
                <a:spcPts val="3150"/>
              </a:lnSpc>
              <a:buFont typeface="Arial"/>
              <a:buChar char="•"/>
            </a:pPr>
            <a:r>
              <a:rPr lang="en-US" sz="2100" spc="21" dirty="0">
                <a:solidFill>
                  <a:srgbClr val="FFFFFF"/>
                </a:solidFill>
                <a:latin typeface="Noto Sans Bold"/>
              </a:rPr>
              <a:t>Engagement metrics:</a:t>
            </a:r>
            <a:r>
              <a:rPr lang="en-US" sz="2100" spc="21" dirty="0">
                <a:solidFill>
                  <a:srgbClr val="FFFFFF"/>
                </a:solidFill>
                <a:latin typeface="Noto Sans"/>
              </a:rPr>
              <a:t> interactions and interest in your brand and content</a:t>
            </a:r>
          </a:p>
          <a:p>
            <a:pPr marL="453390" lvl="1" indent="-226695">
              <a:lnSpc>
                <a:spcPts val="3150"/>
              </a:lnSpc>
              <a:buFont typeface="Arial"/>
              <a:buChar char="•"/>
            </a:pPr>
            <a:r>
              <a:rPr lang="en-US" sz="2100" spc="21" dirty="0">
                <a:solidFill>
                  <a:srgbClr val="FFFFFF"/>
                </a:solidFill>
                <a:latin typeface="Noto Sans Bold"/>
              </a:rPr>
              <a:t>Acquisition metrics: </a:t>
            </a:r>
            <a:r>
              <a:rPr lang="en-US" sz="2100" spc="21" dirty="0">
                <a:solidFill>
                  <a:srgbClr val="FFFFFF"/>
                </a:solidFill>
                <a:latin typeface="Noto Sans"/>
              </a:rPr>
              <a:t>changes in engagement over time or “relationships developed”</a:t>
            </a:r>
          </a:p>
          <a:p>
            <a:pPr marL="453390" lvl="1" indent="-226695">
              <a:lnSpc>
                <a:spcPts val="3150"/>
              </a:lnSpc>
              <a:buFont typeface="Arial"/>
              <a:buChar char="•"/>
            </a:pPr>
            <a:r>
              <a:rPr lang="en-US" sz="2100" spc="21" dirty="0">
                <a:solidFill>
                  <a:srgbClr val="FFFFFF"/>
                </a:solidFill>
                <a:latin typeface="Noto Sans Bold"/>
              </a:rPr>
              <a:t>Conversion metrics:</a:t>
            </a:r>
            <a:r>
              <a:rPr lang="en-US" sz="2100" spc="21" dirty="0">
                <a:solidFill>
                  <a:srgbClr val="FFFFFF"/>
                </a:solidFill>
                <a:latin typeface="Noto Sans"/>
              </a:rPr>
              <a:t> actions, sales, registrations, resource requests, and other results</a:t>
            </a:r>
          </a:p>
          <a:p>
            <a:pPr marL="453390" lvl="1" indent="-226695">
              <a:lnSpc>
                <a:spcPts val="3150"/>
              </a:lnSpc>
              <a:buFont typeface="Arial"/>
              <a:buChar char="•"/>
            </a:pPr>
            <a:r>
              <a:rPr lang="en-US" sz="2100" spc="21" dirty="0">
                <a:solidFill>
                  <a:srgbClr val="FFFFFF"/>
                </a:solidFill>
                <a:latin typeface="Noto Sans Bold"/>
              </a:rPr>
              <a:t>Retention metrics:</a:t>
            </a:r>
            <a:r>
              <a:rPr lang="en-US" sz="2100" spc="21" dirty="0">
                <a:solidFill>
                  <a:srgbClr val="FFFFFF"/>
                </a:solidFill>
                <a:latin typeface="Noto Sans"/>
              </a:rPr>
              <a:t> happy “customers” and brand evangelists</a:t>
            </a:r>
          </a:p>
        </p:txBody>
      </p:sp>
      <p:sp>
        <p:nvSpPr>
          <p:cNvPr id="4" name="AutoShape 4"/>
          <p:cNvSpPr/>
          <p:nvPr/>
        </p:nvSpPr>
        <p:spPr>
          <a:xfrm>
            <a:off x="-457200" y="2495550"/>
            <a:ext cx="2019300" cy="38100"/>
          </a:xfrm>
          <a:prstGeom prst="rect">
            <a:avLst/>
          </a:prstGeom>
          <a:solidFill>
            <a:srgbClr val="FFFFFF"/>
          </a:solidFill>
        </p:spPr>
      </p:sp>
      <p:sp>
        <p:nvSpPr>
          <p:cNvPr id="5" name="AutoShape 5"/>
          <p:cNvSpPr/>
          <p:nvPr/>
        </p:nvSpPr>
        <p:spPr>
          <a:xfrm>
            <a:off x="13411200" y="0"/>
            <a:ext cx="4457700" cy="8877300"/>
          </a:xfrm>
          <a:prstGeom prst="rect">
            <a:avLst/>
          </a:prstGeom>
          <a:solidFill>
            <a:srgbClr val="E8F0F8"/>
          </a:solidFill>
        </p:spPr>
      </p:sp>
      <p:grpSp>
        <p:nvGrpSpPr>
          <p:cNvPr id="6" name="Group 6"/>
          <p:cNvGrpSpPr/>
          <p:nvPr/>
        </p:nvGrpSpPr>
        <p:grpSpPr>
          <a:xfrm>
            <a:off x="12534900" y="1600200"/>
            <a:ext cx="4724400" cy="8686800"/>
            <a:chOff x="0" y="0"/>
            <a:chExt cx="6299200" cy="11582400"/>
          </a:xfrm>
        </p:grpSpPr>
        <p:pic>
          <p:nvPicPr>
            <p:cNvPr id="7" name="Picture 7"/>
            <p:cNvPicPr>
              <a:picLocks noChangeAspect="1"/>
            </p:cNvPicPr>
            <p:nvPr/>
          </p:nvPicPr>
          <p:blipFill>
            <a:blip r:embed="rId2"/>
            <a:srcRect l="41067" r="471"/>
            <a:stretch>
              <a:fillRect/>
            </a:stretch>
          </p:blipFill>
          <p:spPr>
            <a:xfrm>
              <a:off x="0" y="3945467"/>
              <a:ext cx="6299200" cy="7636933"/>
            </a:xfrm>
            <a:prstGeom prst="rect">
              <a:avLst/>
            </a:prstGeom>
          </p:spPr>
        </p:pic>
        <p:pic>
          <p:nvPicPr>
            <p:cNvPr id="8" name="Picture 8"/>
            <p:cNvPicPr>
              <a:picLocks noChangeAspect="1"/>
            </p:cNvPicPr>
            <p:nvPr/>
          </p:nvPicPr>
          <p:blipFill>
            <a:blip r:embed="rId3"/>
            <a:srcRect l="7206"/>
            <a:stretch>
              <a:fillRect/>
            </a:stretch>
          </p:blipFill>
          <p:spPr>
            <a:xfrm>
              <a:off x="0" y="0"/>
              <a:ext cx="6299200" cy="3818467"/>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AutoShape 2"/>
          <p:cNvSpPr/>
          <p:nvPr/>
        </p:nvSpPr>
        <p:spPr>
          <a:xfrm>
            <a:off x="-419100" y="-1238250"/>
            <a:ext cx="5600700" cy="11849100"/>
          </a:xfrm>
          <a:prstGeom prst="rect">
            <a:avLst/>
          </a:prstGeom>
          <a:solidFill>
            <a:srgbClr val="3B486B"/>
          </a:solidFill>
        </p:spPr>
      </p:sp>
      <p:sp>
        <p:nvSpPr>
          <p:cNvPr id="3" name="TextBox 3"/>
          <p:cNvSpPr txBox="1"/>
          <p:nvPr/>
        </p:nvSpPr>
        <p:spPr>
          <a:xfrm>
            <a:off x="8908757" y="2000250"/>
            <a:ext cx="7000814" cy="3143250"/>
          </a:xfrm>
          <a:prstGeom prst="rect">
            <a:avLst/>
          </a:prstGeom>
        </p:spPr>
        <p:txBody>
          <a:bodyPr lIns="0" tIns="0" rIns="0" bIns="0" rtlCol="0" anchor="t">
            <a:spAutoFit/>
          </a:bodyPr>
          <a:lstStyle/>
          <a:p>
            <a:pPr algn="r">
              <a:lnSpc>
                <a:spcPts val="12000"/>
              </a:lnSpc>
            </a:pPr>
            <a:r>
              <a:rPr lang="en-US" sz="12000" spc="359">
                <a:solidFill>
                  <a:srgbClr val="323232"/>
                </a:solidFill>
                <a:latin typeface="Athelas"/>
              </a:rPr>
              <a:t>Limited time?</a:t>
            </a:r>
          </a:p>
        </p:txBody>
      </p:sp>
      <p:grpSp>
        <p:nvGrpSpPr>
          <p:cNvPr id="4" name="Group 4"/>
          <p:cNvGrpSpPr/>
          <p:nvPr/>
        </p:nvGrpSpPr>
        <p:grpSpPr>
          <a:xfrm>
            <a:off x="8908757" y="7143180"/>
            <a:ext cx="6204658" cy="1276920"/>
            <a:chOff x="0" y="0"/>
            <a:chExt cx="8272877" cy="1702560"/>
          </a:xfrm>
        </p:grpSpPr>
        <p:sp>
          <p:nvSpPr>
            <p:cNvPr id="5" name="TextBox 5"/>
            <p:cNvSpPr txBox="1"/>
            <p:nvPr/>
          </p:nvSpPr>
          <p:spPr>
            <a:xfrm>
              <a:off x="0" y="0"/>
              <a:ext cx="8272877" cy="609600"/>
            </a:xfrm>
            <a:prstGeom prst="rect">
              <a:avLst/>
            </a:prstGeom>
          </p:spPr>
          <p:txBody>
            <a:bodyPr lIns="0" tIns="0" rIns="0" bIns="0" rtlCol="0" anchor="t">
              <a:spAutoFit/>
            </a:bodyPr>
            <a:lstStyle/>
            <a:p>
              <a:pPr>
                <a:lnSpc>
                  <a:spcPts val="3600"/>
                </a:lnSpc>
              </a:pPr>
              <a:r>
                <a:rPr lang="en-US" sz="3000" spc="179">
                  <a:solidFill>
                    <a:srgbClr val="323232"/>
                  </a:solidFill>
                  <a:latin typeface="Noto Sans Bold"/>
                </a:rPr>
                <a:t>SET BENCHMARKS</a:t>
              </a:r>
            </a:p>
          </p:txBody>
        </p:sp>
        <p:sp>
          <p:nvSpPr>
            <p:cNvPr id="6" name="TextBox 6"/>
            <p:cNvSpPr txBox="1"/>
            <p:nvPr/>
          </p:nvSpPr>
          <p:spPr>
            <a:xfrm>
              <a:off x="0" y="1088515"/>
              <a:ext cx="8272877" cy="614045"/>
            </a:xfrm>
            <a:prstGeom prst="rect">
              <a:avLst/>
            </a:prstGeom>
          </p:spPr>
          <p:txBody>
            <a:bodyPr lIns="0" tIns="0" rIns="0" bIns="0" rtlCol="0" anchor="t">
              <a:spAutoFit/>
            </a:bodyPr>
            <a:lstStyle/>
            <a:p>
              <a:pPr>
                <a:lnSpc>
                  <a:spcPts val="3900"/>
                </a:lnSpc>
              </a:pPr>
              <a:r>
                <a:rPr lang="en-US" sz="2600" spc="26">
                  <a:solidFill>
                    <a:srgbClr val="323232"/>
                  </a:solidFill>
                  <a:latin typeface="Noto Sans"/>
                </a:rPr>
                <a:t>Track high-level numbers</a:t>
              </a:r>
            </a:p>
          </p:txBody>
        </p:sp>
      </p:grpSp>
      <p:pic>
        <p:nvPicPr>
          <p:cNvPr id="7" name="Picture 7"/>
          <p:cNvPicPr>
            <a:picLocks noChangeAspect="1"/>
          </p:cNvPicPr>
          <p:nvPr/>
        </p:nvPicPr>
        <p:blipFill>
          <a:blip r:embed="rId2"/>
          <a:srcRect l="9585" r="15358"/>
          <a:stretch>
            <a:fillRect/>
          </a:stretch>
        </p:blipFill>
        <p:spPr>
          <a:xfrm>
            <a:off x="653495" y="1028700"/>
            <a:ext cx="6873224" cy="8527934"/>
          </a:xfrm>
          <a:prstGeom prst="rect">
            <a:avLst/>
          </a:prstGeom>
        </p:spPr>
      </p:pic>
      <p:sp>
        <p:nvSpPr>
          <p:cNvPr id="8" name="AutoShape 8"/>
          <p:cNvSpPr/>
          <p:nvPr/>
        </p:nvSpPr>
        <p:spPr>
          <a:xfrm>
            <a:off x="17171639" y="3448050"/>
            <a:ext cx="2019300" cy="38100"/>
          </a:xfrm>
          <a:prstGeom prst="rect">
            <a:avLst/>
          </a:prstGeom>
          <a:solidFill>
            <a:srgbClr val="323232"/>
          </a:solid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TextBox 2"/>
          <p:cNvSpPr txBox="1"/>
          <p:nvPr/>
        </p:nvSpPr>
        <p:spPr>
          <a:xfrm rot="5400000">
            <a:off x="12437584" y="4787188"/>
            <a:ext cx="7674667" cy="2092325"/>
          </a:xfrm>
          <a:prstGeom prst="rect">
            <a:avLst/>
          </a:prstGeom>
        </p:spPr>
        <p:txBody>
          <a:bodyPr lIns="0" tIns="0" rIns="0" bIns="0" rtlCol="0" anchor="t">
            <a:spAutoFit/>
          </a:bodyPr>
          <a:lstStyle/>
          <a:p>
            <a:pPr>
              <a:lnSpc>
                <a:spcPts val="8000"/>
              </a:lnSpc>
            </a:pPr>
            <a:r>
              <a:rPr lang="en-US" sz="8000" spc="240" dirty="0">
                <a:solidFill>
                  <a:srgbClr val="323232"/>
                </a:solidFill>
                <a:latin typeface="Athelas"/>
              </a:rPr>
              <a:t>Key performance indicators</a:t>
            </a:r>
          </a:p>
        </p:txBody>
      </p:sp>
      <p:grpSp>
        <p:nvGrpSpPr>
          <p:cNvPr id="3" name="Group 3"/>
          <p:cNvGrpSpPr/>
          <p:nvPr/>
        </p:nvGrpSpPr>
        <p:grpSpPr>
          <a:xfrm>
            <a:off x="880294" y="1014413"/>
            <a:ext cx="5515748" cy="7689111"/>
            <a:chOff x="0" y="-19050"/>
            <a:chExt cx="7354331" cy="10252149"/>
          </a:xfrm>
        </p:grpSpPr>
        <p:sp>
          <p:nvSpPr>
            <p:cNvPr id="4" name="TextBox 4"/>
            <p:cNvSpPr txBox="1"/>
            <p:nvPr/>
          </p:nvSpPr>
          <p:spPr>
            <a:xfrm>
              <a:off x="0" y="8505035"/>
              <a:ext cx="7354331" cy="507901"/>
            </a:xfrm>
            <a:prstGeom prst="rect">
              <a:avLst/>
            </a:prstGeom>
          </p:spPr>
          <p:txBody>
            <a:bodyPr lIns="0" tIns="0" rIns="0" bIns="0" rtlCol="0" anchor="t">
              <a:spAutoFit/>
            </a:bodyPr>
            <a:lstStyle/>
            <a:p>
              <a:pPr>
                <a:lnSpc>
                  <a:spcPts val="3127"/>
                </a:lnSpc>
              </a:pPr>
              <a:r>
                <a:rPr lang="en-US" sz="2405" spc="240">
                  <a:solidFill>
                    <a:srgbClr val="323232"/>
                  </a:solidFill>
                  <a:latin typeface="Noto Sans Bold"/>
                </a:rPr>
                <a:t>ENGAGEMENT METRICS:</a:t>
              </a:r>
            </a:p>
          </p:txBody>
        </p:sp>
        <p:sp>
          <p:nvSpPr>
            <p:cNvPr id="5" name="TextBox 5"/>
            <p:cNvSpPr txBox="1"/>
            <p:nvPr/>
          </p:nvSpPr>
          <p:spPr>
            <a:xfrm>
              <a:off x="0" y="9242690"/>
              <a:ext cx="7354331" cy="990409"/>
            </a:xfrm>
            <a:prstGeom prst="rect">
              <a:avLst/>
            </a:prstGeom>
          </p:spPr>
          <p:txBody>
            <a:bodyPr lIns="0" tIns="0" rIns="0" bIns="0" rtlCol="0" anchor="t">
              <a:spAutoFit/>
            </a:bodyPr>
            <a:lstStyle/>
            <a:p>
              <a:pPr>
                <a:lnSpc>
                  <a:spcPts val="3093"/>
                </a:lnSpc>
              </a:pPr>
              <a:r>
                <a:rPr lang="en-US" sz="2062" spc="20">
                  <a:solidFill>
                    <a:srgbClr val="323232"/>
                  </a:solidFill>
                  <a:latin typeface="Noto Sans"/>
                </a:rPr>
                <a:t>quantity of followers, likes, shares, comments, or messages</a:t>
              </a:r>
            </a:p>
          </p:txBody>
        </p:sp>
        <p:sp>
          <p:nvSpPr>
            <p:cNvPr id="6" name="TextBox 6"/>
            <p:cNvSpPr txBox="1"/>
            <p:nvPr/>
          </p:nvSpPr>
          <p:spPr>
            <a:xfrm>
              <a:off x="0" y="3979998"/>
              <a:ext cx="7354331" cy="507901"/>
            </a:xfrm>
            <a:prstGeom prst="rect">
              <a:avLst/>
            </a:prstGeom>
          </p:spPr>
          <p:txBody>
            <a:bodyPr lIns="0" tIns="0" rIns="0" bIns="0" rtlCol="0" anchor="t">
              <a:spAutoFit/>
            </a:bodyPr>
            <a:lstStyle/>
            <a:p>
              <a:pPr>
                <a:lnSpc>
                  <a:spcPts val="3127"/>
                </a:lnSpc>
              </a:pPr>
              <a:r>
                <a:rPr lang="en-US" sz="2405" spc="240">
                  <a:solidFill>
                    <a:srgbClr val="323232"/>
                  </a:solidFill>
                  <a:latin typeface="Noto Sans Bold"/>
                </a:rPr>
                <a:t>REACH METRICS:</a:t>
              </a:r>
            </a:p>
          </p:txBody>
        </p:sp>
        <p:sp>
          <p:nvSpPr>
            <p:cNvPr id="7" name="TextBox 7"/>
            <p:cNvSpPr txBox="1"/>
            <p:nvPr/>
          </p:nvSpPr>
          <p:spPr>
            <a:xfrm>
              <a:off x="0" y="4717653"/>
              <a:ext cx="7354331" cy="2608835"/>
            </a:xfrm>
            <a:prstGeom prst="rect">
              <a:avLst/>
            </a:prstGeom>
          </p:spPr>
          <p:txBody>
            <a:bodyPr lIns="0" tIns="0" rIns="0" bIns="0" rtlCol="0" anchor="t">
              <a:spAutoFit/>
            </a:bodyPr>
            <a:lstStyle/>
            <a:p>
              <a:pPr>
                <a:lnSpc>
                  <a:spcPts val="3093"/>
                </a:lnSpc>
              </a:pPr>
              <a:r>
                <a:rPr lang="en-US" sz="2062" spc="20" dirty="0">
                  <a:solidFill>
                    <a:srgbClr val="323232"/>
                  </a:solidFill>
                  <a:latin typeface="Noto Sans"/>
                </a:rPr>
                <a:t>reach/impressions/views for your content in general or from a specific age group, location, or people group. Also, traffic to the website/channel in general or from a specific channel, platform, or location.</a:t>
              </a:r>
            </a:p>
          </p:txBody>
        </p:sp>
        <p:sp>
          <p:nvSpPr>
            <p:cNvPr id="8" name="TextBox 8"/>
            <p:cNvSpPr txBox="1"/>
            <p:nvPr/>
          </p:nvSpPr>
          <p:spPr>
            <a:xfrm>
              <a:off x="0" y="-19050"/>
              <a:ext cx="7354331" cy="507901"/>
            </a:xfrm>
            <a:prstGeom prst="rect">
              <a:avLst/>
            </a:prstGeom>
          </p:spPr>
          <p:txBody>
            <a:bodyPr lIns="0" tIns="0" rIns="0" bIns="0" rtlCol="0" anchor="t">
              <a:spAutoFit/>
            </a:bodyPr>
            <a:lstStyle/>
            <a:p>
              <a:pPr>
                <a:lnSpc>
                  <a:spcPts val="3127"/>
                </a:lnSpc>
              </a:pPr>
              <a:r>
                <a:rPr lang="en-US" sz="2405" spc="240">
                  <a:solidFill>
                    <a:srgbClr val="323232"/>
                  </a:solidFill>
                  <a:latin typeface="Noto Sans Bold"/>
                </a:rPr>
                <a:t>ACTIVITY METRICS:</a:t>
              </a:r>
            </a:p>
          </p:txBody>
        </p:sp>
        <p:sp>
          <p:nvSpPr>
            <p:cNvPr id="9" name="TextBox 9"/>
            <p:cNvSpPr txBox="1"/>
            <p:nvPr/>
          </p:nvSpPr>
          <p:spPr>
            <a:xfrm>
              <a:off x="0" y="718605"/>
              <a:ext cx="7354331" cy="2037947"/>
            </a:xfrm>
            <a:prstGeom prst="rect">
              <a:avLst/>
            </a:prstGeom>
          </p:spPr>
          <p:txBody>
            <a:bodyPr lIns="0" tIns="0" rIns="0" bIns="0" rtlCol="0" anchor="t">
              <a:spAutoFit/>
            </a:bodyPr>
            <a:lstStyle/>
            <a:p>
              <a:pPr>
                <a:lnSpc>
                  <a:spcPts val="3093"/>
                </a:lnSpc>
              </a:pPr>
              <a:r>
                <a:rPr lang="en-US" sz="2062" spc="20">
                  <a:solidFill>
                    <a:srgbClr val="323232"/>
                  </a:solidFill>
                  <a:latin typeface="Noto Sans"/>
                </a:rPr>
                <a:t>number of videos/podcasts/new content created by the team</a:t>
              </a:r>
            </a:p>
            <a:p>
              <a:pPr>
                <a:lnSpc>
                  <a:spcPts val="3093"/>
                </a:lnSpc>
              </a:pPr>
              <a:endParaRPr lang="en-US" sz="2062" spc="20">
                <a:solidFill>
                  <a:srgbClr val="323232"/>
                </a:solidFill>
                <a:latin typeface="Noto Sans"/>
              </a:endParaRPr>
            </a:p>
            <a:p>
              <a:pPr>
                <a:lnSpc>
                  <a:spcPts val="3093"/>
                </a:lnSpc>
              </a:pPr>
              <a:endParaRPr lang="en-US" sz="2062" spc="20">
                <a:solidFill>
                  <a:srgbClr val="323232"/>
                </a:solidFill>
                <a:latin typeface="Noto Sans"/>
              </a:endParaRPr>
            </a:p>
          </p:txBody>
        </p:sp>
      </p:grpSp>
      <p:sp>
        <p:nvSpPr>
          <p:cNvPr id="10" name="AutoShape 10"/>
          <p:cNvSpPr/>
          <p:nvPr/>
        </p:nvSpPr>
        <p:spPr>
          <a:xfrm>
            <a:off x="16308255" y="-1143000"/>
            <a:ext cx="38100" cy="2171700"/>
          </a:xfrm>
          <a:prstGeom prst="rect">
            <a:avLst/>
          </a:prstGeom>
          <a:solidFill>
            <a:srgbClr val="323232"/>
          </a:solidFill>
        </p:spPr>
      </p:sp>
      <p:grpSp>
        <p:nvGrpSpPr>
          <p:cNvPr id="11" name="Group 11"/>
          <p:cNvGrpSpPr/>
          <p:nvPr/>
        </p:nvGrpSpPr>
        <p:grpSpPr>
          <a:xfrm>
            <a:off x="6775630" y="1014413"/>
            <a:ext cx="7657708" cy="8902930"/>
            <a:chOff x="0" y="-19050"/>
            <a:chExt cx="10210277" cy="11870575"/>
          </a:xfrm>
        </p:grpSpPr>
        <p:sp>
          <p:nvSpPr>
            <p:cNvPr id="12" name="TextBox 12"/>
            <p:cNvSpPr txBox="1"/>
            <p:nvPr/>
          </p:nvSpPr>
          <p:spPr>
            <a:xfrm>
              <a:off x="0" y="8505035"/>
              <a:ext cx="10210277" cy="507901"/>
            </a:xfrm>
            <a:prstGeom prst="rect">
              <a:avLst/>
            </a:prstGeom>
          </p:spPr>
          <p:txBody>
            <a:bodyPr lIns="0" tIns="0" rIns="0" bIns="0" rtlCol="0" anchor="t">
              <a:spAutoFit/>
            </a:bodyPr>
            <a:lstStyle/>
            <a:p>
              <a:pPr>
                <a:lnSpc>
                  <a:spcPts val="3127"/>
                </a:lnSpc>
              </a:pPr>
              <a:r>
                <a:rPr lang="en-US" sz="2405" spc="240">
                  <a:solidFill>
                    <a:srgbClr val="323232"/>
                  </a:solidFill>
                  <a:latin typeface="Noto Sans Bold"/>
                </a:rPr>
                <a:t>RETENTION METRICS:</a:t>
              </a:r>
            </a:p>
          </p:txBody>
        </p:sp>
        <p:sp>
          <p:nvSpPr>
            <p:cNvPr id="13" name="TextBox 13"/>
            <p:cNvSpPr txBox="1"/>
            <p:nvPr/>
          </p:nvSpPr>
          <p:spPr>
            <a:xfrm>
              <a:off x="0" y="9242690"/>
              <a:ext cx="10210277" cy="2608835"/>
            </a:xfrm>
            <a:prstGeom prst="rect">
              <a:avLst/>
            </a:prstGeom>
          </p:spPr>
          <p:txBody>
            <a:bodyPr lIns="0" tIns="0" rIns="0" bIns="0" rtlCol="0" anchor="t">
              <a:spAutoFit/>
            </a:bodyPr>
            <a:lstStyle/>
            <a:p>
              <a:pPr>
                <a:lnSpc>
                  <a:spcPts val="3093"/>
                </a:lnSpc>
              </a:pPr>
              <a:r>
                <a:rPr lang="en-US" sz="2062" spc="20" dirty="0">
                  <a:solidFill>
                    <a:srgbClr val="323232"/>
                  </a:solidFill>
                  <a:latin typeface="Noto Sans"/>
                </a:rPr>
                <a:t>testimonials, repeated visitors to your physical location, positive impressions shared, people sharing their experience with their online friends/followers, meeting felt needs, developing a presence in the community, increased involvement in your ministry</a:t>
              </a:r>
            </a:p>
          </p:txBody>
        </p:sp>
        <p:sp>
          <p:nvSpPr>
            <p:cNvPr id="14" name="TextBox 14"/>
            <p:cNvSpPr txBox="1"/>
            <p:nvPr/>
          </p:nvSpPr>
          <p:spPr>
            <a:xfrm>
              <a:off x="0" y="3979998"/>
              <a:ext cx="10210277" cy="507901"/>
            </a:xfrm>
            <a:prstGeom prst="rect">
              <a:avLst/>
            </a:prstGeom>
          </p:spPr>
          <p:txBody>
            <a:bodyPr lIns="0" tIns="0" rIns="0" bIns="0" rtlCol="0" anchor="t">
              <a:spAutoFit/>
            </a:bodyPr>
            <a:lstStyle/>
            <a:p>
              <a:pPr>
                <a:lnSpc>
                  <a:spcPts val="3127"/>
                </a:lnSpc>
              </a:pPr>
              <a:r>
                <a:rPr lang="en-US" sz="2405" spc="240">
                  <a:solidFill>
                    <a:srgbClr val="323232"/>
                  </a:solidFill>
                  <a:latin typeface="Noto Sans Bold"/>
                </a:rPr>
                <a:t>CONVERSION METRICS:</a:t>
              </a:r>
            </a:p>
          </p:txBody>
        </p:sp>
        <p:sp>
          <p:nvSpPr>
            <p:cNvPr id="15" name="TextBox 15"/>
            <p:cNvSpPr txBox="1"/>
            <p:nvPr/>
          </p:nvSpPr>
          <p:spPr>
            <a:xfrm>
              <a:off x="0" y="4717655"/>
              <a:ext cx="10210277" cy="3138895"/>
            </a:xfrm>
            <a:prstGeom prst="rect">
              <a:avLst/>
            </a:prstGeom>
          </p:spPr>
          <p:txBody>
            <a:bodyPr lIns="0" tIns="0" rIns="0" bIns="0" rtlCol="0" anchor="t">
              <a:spAutoFit/>
            </a:bodyPr>
            <a:lstStyle/>
            <a:p>
              <a:pPr>
                <a:lnSpc>
                  <a:spcPts val="3093"/>
                </a:lnSpc>
              </a:pPr>
              <a:r>
                <a:rPr lang="en-US" sz="2062" spc="20" dirty="0">
                  <a:solidFill>
                    <a:srgbClr val="323232"/>
                  </a:solidFill>
                  <a:latin typeface="Noto Sans"/>
                </a:rPr>
                <a:t>number of volunteers, registration numbers, event attendance, donations, visits to your ministry’s physical location, quantity of purchases, baptisms, one-on-one meetings, as well as book, Bible study, and resource requests</a:t>
              </a:r>
            </a:p>
            <a:p>
              <a:pPr>
                <a:lnSpc>
                  <a:spcPts val="3093"/>
                </a:lnSpc>
              </a:pPr>
              <a:endParaRPr lang="en-US" sz="2062" spc="20" dirty="0">
                <a:solidFill>
                  <a:srgbClr val="323232"/>
                </a:solidFill>
                <a:latin typeface="Noto Sans"/>
              </a:endParaRPr>
            </a:p>
          </p:txBody>
        </p:sp>
        <p:sp>
          <p:nvSpPr>
            <p:cNvPr id="16" name="TextBox 16"/>
            <p:cNvSpPr txBox="1"/>
            <p:nvPr/>
          </p:nvSpPr>
          <p:spPr>
            <a:xfrm>
              <a:off x="0" y="-19050"/>
              <a:ext cx="10210277" cy="507901"/>
            </a:xfrm>
            <a:prstGeom prst="rect">
              <a:avLst/>
            </a:prstGeom>
          </p:spPr>
          <p:txBody>
            <a:bodyPr lIns="0" tIns="0" rIns="0" bIns="0" rtlCol="0" anchor="t">
              <a:spAutoFit/>
            </a:bodyPr>
            <a:lstStyle/>
            <a:p>
              <a:pPr>
                <a:lnSpc>
                  <a:spcPts val="3127"/>
                </a:lnSpc>
              </a:pPr>
              <a:r>
                <a:rPr lang="en-US" sz="2405" spc="240">
                  <a:solidFill>
                    <a:srgbClr val="323232"/>
                  </a:solidFill>
                  <a:latin typeface="Noto Sans Bold"/>
                </a:rPr>
                <a:t>ACQUISITION METRICS:</a:t>
              </a:r>
            </a:p>
          </p:txBody>
        </p:sp>
        <p:sp>
          <p:nvSpPr>
            <p:cNvPr id="17" name="TextBox 17"/>
            <p:cNvSpPr txBox="1"/>
            <p:nvPr/>
          </p:nvSpPr>
          <p:spPr>
            <a:xfrm>
              <a:off x="0" y="718605"/>
              <a:ext cx="10210277" cy="2037947"/>
            </a:xfrm>
            <a:prstGeom prst="rect">
              <a:avLst/>
            </a:prstGeom>
          </p:spPr>
          <p:txBody>
            <a:bodyPr lIns="0" tIns="0" rIns="0" bIns="0" rtlCol="0" anchor="t">
              <a:spAutoFit/>
            </a:bodyPr>
            <a:lstStyle/>
            <a:p>
              <a:pPr>
                <a:lnSpc>
                  <a:spcPts val="3093"/>
                </a:lnSpc>
              </a:pPr>
              <a:r>
                <a:rPr lang="en-US" sz="2062" spc="20" dirty="0">
                  <a:solidFill>
                    <a:srgbClr val="323232"/>
                  </a:solidFill>
                  <a:latin typeface="Noto Sans"/>
                </a:rPr>
                <a:t>empowerment of social media ambassadors and the resulting activity, number of questions submitted, active online Bible studies, Bible study requests, or active (ongoing) conversations</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TextBox 2"/>
          <p:cNvSpPr txBox="1"/>
          <p:nvPr/>
        </p:nvSpPr>
        <p:spPr>
          <a:xfrm>
            <a:off x="8382000" y="3152775"/>
            <a:ext cx="7762814" cy="4124271"/>
          </a:xfrm>
          <a:prstGeom prst="rect">
            <a:avLst/>
          </a:prstGeom>
        </p:spPr>
        <p:txBody>
          <a:bodyPr wrap="square" lIns="0" tIns="0" rIns="0" bIns="0" rtlCol="0" anchor="t">
            <a:spAutoFit/>
          </a:bodyPr>
          <a:lstStyle/>
          <a:p>
            <a:pPr algn="r">
              <a:lnSpc>
                <a:spcPts val="8000"/>
              </a:lnSpc>
            </a:pPr>
            <a:r>
              <a:rPr lang="en-US" sz="8000" spc="240" dirty="0">
                <a:solidFill>
                  <a:srgbClr val="323232"/>
                </a:solidFill>
                <a:latin typeface="Athelas"/>
              </a:rPr>
              <a:t>Establish Brand</a:t>
            </a:r>
          </a:p>
          <a:p>
            <a:pPr algn="r">
              <a:lnSpc>
                <a:spcPts val="8000"/>
              </a:lnSpc>
            </a:pPr>
            <a:r>
              <a:rPr lang="en-US" sz="8000" spc="240" dirty="0">
                <a:solidFill>
                  <a:srgbClr val="323232"/>
                </a:solidFill>
                <a:latin typeface="Athelas"/>
              </a:rPr>
              <a:t>Define Purpose</a:t>
            </a:r>
          </a:p>
          <a:p>
            <a:pPr algn="r">
              <a:lnSpc>
                <a:spcPts val="8000"/>
              </a:lnSpc>
            </a:pPr>
            <a:r>
              <a:rPr lang="en-US" sz="8000" spc="240" dirty="0">
                <a:solidFill>
                  <a:srgbClr val="323232"/>
                </a:solidFill>
                <a:latin typeface="Athelas"/>
              </a:rPr>
              <a:t>Set Goals</a:t>
            </a:r>
          </a:p>
          <a:p>
            <a:pPr algn="r">
              <a:lnSpc>
                <a:spcPts val="8000"/>
              </a:lnSpc>
            </a:pPr>
            <a:r>
              <a:rPr lang="en-US" sz="8000" spc="240" dirty="0">
                <a:solidFill>
                  <a:srgbClr val="323232"/>
                </a:solidFill>
                <a:latin typeface="Athelas"/>
              </a:rPr>
              <a:t>Choose Metrics</a:t>
            </a:r>
          </a:p>
        </p:txBody>
      </p:sp>
      <p:sp>
        <p:nvSpPr>
          <p:cNvPr id="3" name="AutoShape 3"/>
          <p:cNvSpPr/>
          <p:nvPr/>
        </p:nvSpPr>
        <p:spPr>
          <a:xfrm>
            <a:off x="16878300" y="4552950"/>
            <a:ext cx="2019300" cy="38100"/>
          </a:xfrm>
          <a:prstGeom prst="rect">
            <a:avLst/>
          </a:prstGeom>
          <a:solidFill>
            <a:srgbClr val="323232"/>
          </a:solidFill>
        </p:spPr>
      </p:sp>
      <p:sp>
        <p:nvSpPr>
          <p:cNvPr id="4" name="AutoShape 4"/>
          <p:cNvSpPr/>
          <p:nvPr/>
        </p:nvSpPr>
        <p:spPr>
          <a:xfrm>
            <a:off x="2137544" y="1028700"/>
            <a:ext cx="5067300" cy="4762500"/>
          </a:xfrm>
          <a:prstGeom prst="rect">
            <a:avLst/>
          </a:prstGeom>
          <a:solidFill>
            <a:srgbClr val="3B486B"/>
          </a:solidFill>
        </p:spPr>
      </p:sp>
      <p:pic>
        <p:nvPicPr>
          <p:cNvPr id="5" name="Picture 5"/>
          <p:cNvPicPr>
            <a:picLocks noChangeAspect="1"/>
          </p:cNvPicPr>
          <p:nvPr/>
        </p:nvPicPr>
        <p:blipFill>
          <a:blip r:embed="rId2"/>
          <a:srcRect/>
          <a:stretch>
            <a:fillRect/>
          </a:stretch>
        </p:blipFill>
        <p:spPr>
          <a:xfrm>
            <a:off x="3573943" y="1872645"/>
            <a:ext cx="2194503" cy="3074610"/>
          </a:xfrm>
          <a:prstGeom prst="rect">
            <a:avLst/>
          </a:prstGeom>
        </p:spPr>
      </p:pic>
      <p:grpSp>
        <p:nvGrpSpPr>
          <p:cNvPr id="6" name="Group 6"/>
          <p:cNvGrpSpPr/>
          <p:nvPr/>
        </p:nvGrpSpPr>
        <p:grpSpPr>
          <a:xfrm>
            <a:off x="2137544" y="7845271"/>
            <a:ext cx="6186865" cy="1847732"/>
            <a:chOff x="0" y="-9525"/>
            <a:chExt cx="8249153" cy="2463642"/>
          </a:xfrm>
        </p:grpSpPr>
        <p:sp>
          <p:nvSpPr>
            <p:cNvPr id="7" name="TextBox 7"/>
            <p:cNvSpPr txBox="1"/>
            <p:nvPr/>
          </p:nvSpPr>
          <p:spPr>
            <a:xfrm>
              <a:off x="0" y="-9525"/>
              <a:ext cx="8249153" cy="619125"/>
            </a:xfrm>
            <a:prstGeom prst="rect">
              <a:avLst/>
            </a:prstGeom>
          </p:spPr>
          <p:txBody>
            <a:bodyPr lIns="0" tIns="0" rIns="0" bIns="0" rtlCol="0" anchor="t">
              <a:spAutoFit/>
            </a:bodyPr>
            <a:lstStyle/>
            <a:p>
              <a:pPr>
                <a:lnSpc>
                  <a:spcPts val="3600"/>
                </a:lnSpc>
              </a:pPr>
              <a:r>
                <a:rPr lang="en-US" sz="3000" spc="179" dirty="0">
                  <a:solidFill>
                    <a:srgbClr val="323232"/>
                  </a:solidFill>
                  <a:latin typeface="Noto Sans Bold" panose="020B0802040504020204" pitchFamily="34" charset="0"/>
                </a:rPr>
                <a:t>WHAT'S NEXT?</a:t>
              </a:r>
            </a:p>
          </p:txBody>
        </p:sp>
        <p:sp>
          <p:nvSpPr>
            <p:cNvPr id="8" name="TextBox 8"/>
            <p:cNvSpPr txBox="1"/>
            <p:nvPr/>
          </p:nvSpPr>
          <p:spPr>
            <a:xfrm>
              <a:off x="0" y="1161540"/>
              <a:ext cx="8249153" cy="1292577"/>
            </a:xfrm>
            <a:prstGeom prst="rect">
              <a:avLst/>
            </a:prstGeom>
          </p:spPr>
          <p:txBody>
            <a:bodyPr lIns="0" tIns="0" rIns="0" bIns="0" rtlCol="0" anchor="t">
              <a:spAutoFit/>
            </a:bodyPr>
            <a:lstStyle/>
            <a:p>
              <a:pPr>
                <a:lnSpc>
                  <a:spcPts val="3900"/>
                </a:lnSpc>
              </a:pPr>
              <a:r>
                <a:rPr lang="en-US" sz="2800" b="1" i="0" u="none" strike="noStrike" dirty="0">
                  <a:solidFill>
                    <a:srgbClr val="323232"/>
                  </a:solidFill>
                  <a:effectLst/>
                </a:rPr>
                <a:t>Understanding Your Audience Guide:</a:t>
              </a:r>
              <a:r>
                <a:rPr lang="en-US" sz="2800" b="0" i="0" u="none" strike="noStrike" dirty="0">
                  <a:solidFill>
                    <a:srgbClr val="323232"/>
                  </a:solidFill>
                  <a:effectLst/>
                </a:rPr>
                <a:t> </a:t>
              </a:r>
              <a:r>
                <a:rPr lang="en-US" sz="2800" b="0" i="0" u="none" strike="noStrike" dirty="0" err="1">
                  <a:solidFill>
                    <a:srgbClr val="323232"/>
                  </a:solidFill>
                  <a:effectLst/>
                </a:rPr>
                <a:t>JDIM.digital</a:t>
              </a:r>
              <a:r>
                <a:rPr lang="en-US" sz="2800" b="0" i="0" u="none" strike="noStrike" dirty="0">
                  <a:solidFill>
                    <a:srgbClr val="323232"/>
                  </a:solidFill>
                  <a:effectLst/>
                </a:rPr>
                <a:t>/publications</a:t>
              </a:r>
              <a:endParaRPr lang="en-US" sz="2600" spc="26" dirty="0">
                <a:solidFill>
                  <a:srgbClr val="323232"/>
                </a:solidFill>
                <a:latin typeface="Lora"/>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AutoShape 2"/>
          <p:cNvSpPr/>
          <p:nvPr/>
        </p:nvSpPr>
        <p:spPr>
          <a:xfrm>
            <a:off x="9124950" y="-1143000"/>
            <a:ext cx="38100" cy="2171700"/>
          </a:xfrm>
          <a:prstGeom prst="rect">
            <a:avLst/>
          </a:prstGeom>
          <a:solidFill>
            <a:srgbClr val="323232"/>
          </a:solidFill>
        </p:spPr>
      </p:sp>
      <p:grpSp>
        <p:nvGrpSpPr>
          <p:cNvPr id="3" name="Group 3"/>
          <p:cNvGrpSpPr/>
          <p:nvPr/>
        </p:nvGrpSpPr>
        <p:grpSpPr>
          <a:xfrm>
            <a:off x="2068503" y="3461450"/>
            <a:ext cx="14150993" cy="3627317"/>
            <a:chOff x="0" y="0"/>
            <a:chExt cx="18867991" cy="4836422"/>
          </a:xfrm>
        </p:grpSpPr>
        <p:sp>
          <p:nvSpPr>
            <p:cNvPr id="4" name="TextBox 4"/>
            <p:cNvSpPr txBox="1"/>
            <p:nvPr/>
          </p:nvSpPr>
          <p:spPr>
            <a:xfrm>
              <a:off x="0" y="1482776"/>
              <a:ext cx="18867991" cy="3353647"/>
            </a:xfrm>
            <a:prstGeom prst="rect">
              <a:avLst/>
            </a:prstGeom>
          </p:spPr>
          <p:txBody>
            <a:bodyPr lIns="0" tIns="0" rIns="0" bIns="0" rtlCol="0" anchor="t">
              <a:spAutoFit/>
            </a:bodyPr>
            <a:lstStyle/>
            <a:p>
              <a:pPr algn="ctr">
                <a:lnSpc>
                  <a:spcPts val="6400"/>
                </a:lnSpc>
              </a:pPr>
              <a:r>
                <a:rPr lang="en-US" sz="6400">
                  <a:solidFill>
                    <a:srgbClr val="323232"/>
                  </a:solidFill>
                  <a:latin typeface="Athelas"/>
                </a:rPr>
                <a:t>Remember, to reach your target audience, you must go to where they spend their time online and use the language they use.</a:t>
              </a:r>
            </a:p>
          </p:txBody>
        </p:sp>
        <p:sp>
          <p:nvSpPr>
            <p:cNvPr id="5" name="TextBox 5"/>
            <p:cNvSpPr txBox="1"/>
            <p:nvPr/>
          </p:nvSpPr>
          <p:spPr>
            <a:xfrm>
              <a:off x="3214757" y="0"/>
              <a:ext cx="12387677" cy="609600"/>
            </a:xfrm>
            <a:prstGeom prst="rect">
              <a:avLst/>
            </a:prstGeom>
          </p:spPr>
          <p:txBody>
            <a:bodyPr lIns="0" tIns="0" rIns="0" bIns="0" rtlCol="0" anchor="t">
              <a:spAutoFit/>
            </a:bodyPr>
            <a:lstStyle/>
            <a:p>
              <a:pPr algn="ctr">
                <a:lnSpc>
                  <a:spcPts val="3600"/>
                </a:lnSpc>
              </a:pPr>
              <a:r>
                <a:rPr lang="en-US" sz="3000" spc="179" dirty="0">
                  <a:solidFill>
                    <a:srgbClr val="323232"/>
                  </a:solidFill>
                  <a:latin typeface="Noto Sans Bold"/>
                </a:rPr>
                <a:t>MATCHING PLATFORMS TO YOUR AUDIENCE</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B486B"/>
        </a:solidFill>
        <a:effectLst/>
      </p:bgPr>
    </p:bg>
    <p:spTree>
      <p:nvGrpSpPr>
        <p:cNvPr id="1" name=""/>
        <p:cNvGrpSpPr/>
        <p:nvPr/>
      </p:nvGrpSpPr>
      <p:grpSpPr>
        <a:xfrm>
          <a:off x="0" y="0"/>
          <a:ext cx="0" cy="0"/>
          <a:chOff x="0" y="0"/>
          <a:chExt cx="0" cy="0"/>
        </a:xfrm>
      </p:grpSpPr>
      <p:sp>
        <p:nvSpPr>
          <p:cNvPr id="2" name="TextBox 2"/>
          <p:cNvSpPr txBox="1"/>
          <p:nvPr/>
        </p:nvSpPr>
        <p:spPr>
          <a:xfrm>
            <a:off x="1585943" y="7356095"/>
            <a:ext cx="7000814" cy="1179195"/>
          </a:xfrm>
          <a:prstGeom prst="rect">
            <a:avLst/>
          </a:prstGeom>
        </p:spPr>
        <p:txBody>
          <a:bodyPr lIns="0" tIns="0" rIns="0" bIns="0" rtlCol="0" anchor="t">
            <a:spAutoFit/>
          </a:bodyPr>
          <a:lstStyle/>
          <a:p>
            <a:pPr algn="r">
              <a:lnSpc>
                <a:spcPts val="8800"/>
              </a:lnSpc>
            </a:pPr>
            <a:r>
              <a:rPr lang="en-US" sz="8800" spc="263">
                <a:solidFill>
                  <a:srgbClr val="FFFFFF"/>
                </a:solidFill>
                <a:latin typeface="Athelas"/>
              </a:rPr>
              <a:t>Start small</a:t>
            </a:r>
          </a:p>
        </p:txBody>
      </p:sp>
      <p:grpSp>
        <p:nvGrpSpPr>
          <p:cNvPr id="3" name="Group 3"/>
          <p:cNvGrpSpPr/>
          <p:nvPr/>
        </p:nvGrpSpPr>
        <p:grpSpPr>
          <a:xfrm>
            <a:off x="1585943" y="1627315"/>
            <a:ext cx="5061658" cy="2277045"/>
            <a:chOff x="0" y="0"/>
            <a:chExt cx="6748877" cy="3036060"/>
          </a:xfrm>
        </p:grpSpPr>
        <p:sp>
          <p:nvSpPr>
            <p:cNvPr id="4" name="TextBox 4"/>
            <p:cNvSpPr txBox="1"/>
            <p:nvPr/>
          </p:nvSpPr>
          <p:spPr>
            <a:xfrm>
              <a:off x="0" y="0"/>
              <a:ext cx="6748877" cy="1219200"/>
            </a:xfrm>
            <a:prstGeom prst="rect">
              <a:avLst/>
            </a:prstGeom>
          </p:spPr>
          <p:txBody>
            <a:bodyPr lIns="0" tIns="0" rIns="0" bIns="0" rtlCol="0" anchor="t">
              <a:spAutoFit/>
            </a:bodyPr>
            <a:lstStyle/>
            <a:p>
              <a:pPr>
                <a:lnSpc>
                  <a:spcPts val="3600"/>
                </a:lnSpc>
              </a:pPr>
              <a:r>
                <a:rPr lang="en-US" sz="3000" spc="179">
                  <a:solidFill>
                    <a:srgbClr val="FFFFFF"/>
                  </a:solidFill>
                  <a:latin typeface="Noto Sans Bold"/>
                </a:rPr>
                <a:t>DON'T GET OVERWHELMED</a:t>
              </a:r>
            </a:p>
          </p:txBody>
        </p:sp>
        <p:sp>
          <p:nvSpPr>
            <p:cNvPr id="5" name="TextBox 5"/>
            <p:cNvSpPr txBox="1"/>
            <p:nvPr/>
          </p:nvSpPr>
          <p:spPr>
            <a:xfrm>
              <a:off x="0" y="1761615"/>
              <a:ext cx="6748877" cy="1274445"/>
            </a:xfrm>
            <a:prstGeom prst="rect">
              <a:avLst/>
            </a:prstGeom>
          </p:spPr>
          <p:txBody>
            <a:bodyPr lIns="0" tIns="0" rIns="0" bIns="0" rtlCol="0" anchor="t">
              <a:spAutoFit/>
            </a:bodyPr>
            <a:lstStyle/>
            <a:p>
              <a:pPr>
                <a:lnSpc>
                  <a:spcPts val="3900"/>
                </a:lnSpc>
              </a:pPr>
              <a:r>
                <a:rPr lang="en-US" sz="2600" spc="26">
                  <a:solidFill>
                    <a:srgbClr val="FFFFFF"/>
                  </a:solidFill>
                  <a:latin typeface="Noto Sans"/>
                </a:rPr>
                <a:t>Pick a few platforms and utilize them well</a:t>
              </a:r>
            </a:p>
          </p:txBody>
        </p:sp>
      </p:grpSp>
      <p:sp>
        <p:nvSpPr>
          <p:cNvPr id="6" name="AutoShape 6"/>
          <p:cNvSpPr/>
          <p:nvPr/>
        </p:nvSpPr>
        <p:spPr>
          <a:xfrm>
            <a:off x="11937091" y="1274885"/>
            <a:ext cx="4297985" cy="7211169"/>
          </a:xfrm>
          <a:prstGeom prst="rect">
            <a:avLst/>
          </a:prstGeom>
          <a:solidFill>
            <a:srgbClr val="D6BAAE">
              <a:alpha val="40784"/>
            </a:srgbClr>
          </a:solidFill>
        </p:spPr>
      </p:sp>
      <p:pic>
        <p:nvPicPr>
          <p:cNvPr id="7" name="Picture 7"/>
          <p:cNvPicPr>
            <a:picLocks noChangeAspect="1"/>
          </p:cNvPicPr>
          <p:nvPr/>
        </p:nvPicPr>
        <p:blipFill>
          <a:blip r:embed="rId2"/>
          <a:srcRect l="26942" r="26942"/>
          <a:stretch>
            <a:fillRect/>
          </a:stretch>
        </p:blipFill>
        <p:spPr>
          <a:xfrm>
            <a:off x="10818526" y="1627315"/>
            <a:ext cx="5060138" cy="7315200"/>
          </a:xfrm>
          <a:prstGeom prst="rect">
            <a:avLst/>
          </a:prstGeom>
        </p:spPr>
      </p:pic>
      <p:sp>
        <p:nvSpPr>
          <p:cNvPr id="8" name="AutoShape 8"/>
          <p:cNvSpPr/>
          <p:nvPr/>
        </p:nvSpPr>
        <p:spPr>
          <a:xfrm>
            <a:off x="9561226" y="8104315"/>
            <a:ext cx="2019300" cy="38100"/>
          </a:xfrm>
          <a:prstGeom prst="rect">
            <a:avLst/>
          </a:prstGeom>
          <a:solidFill>
            <a:srgbClr val="FFFFFF"/>
          </a:solid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B486B"/>
        </a:solidFill>
        <a:effectLst/>
      </p:bgPr>
    </p:bg>
    <p:spTree>
      <p:nvGrpSpPr>
        <p:cNvPr id="1" name=""/>
        <p:cNvGrpSpPr/>
        <p:nvPr/>
      </p:nvGrpSpPr>
      <p:grpSpPr>
        <a:xfrm>
          <a:off x="0" y="0"/>
          <a:ext cx="0" cy="0"/>
          <a:chOff x="0" y="0"/>
          <a:chExt cx="0" cy="0"/>
        </a:xfrm>
      </p:grpSpPr>
      <p:grpSp>
        <p:nvGrpSpPr>
          <p:cNvPr id="2" name="Group 2"/>
          <p:cNvGrpSpPr/>
          <p:nvPr/>
        </p:nvGrpSpPr>
        <p:grpSpPr>
          <a:xfrm>
            <a:off x="2486086" y="7282382"/>
            <a:ext cx="9955630" cy="1324545"/>
            <a:chOff x="0" y="0"/>
            <a:chExt cx="13274173" cy="1766060"/>
          </a:xfrm>
        </p:grpSpPr>
        <p:sp>
          <p:nvSpPr>
            <p:cNvPr id="3" name="TextBox 3"/>
            <p:cNvSpPr txBox="1"/>
            <p:nvPr/>
          </p:nvSpPr>
          <p:spPr>
            <a:xfrm>
              <a:off x="0" y="-9525"/>
              <a:ext cx="13274173" cy="619125"/>
            </a:xfrm>
            <a:prstGeom prst="rect">
              <a:avLst/>
            </a:prstGeom>
          </p:spPr>
          <p:txBody>
            <a:bodyPr lIns="0" tIns="0" rIns="0" bIns="0" rtlCol="0" anchor="t">
              <a:spAutoFit/>
            </a:bodyPr>
            <a:lstStyle/>
            <a:p>
              <a:pPr>
                <a:lnSpc>
                  <a:spcPts val="3600"/>
                </a:lnSpc>
              </a:pPr>
              <a:endParaRPr/>
            </a:p>
          </p:txBody>
        </p:sp>
        <p:sp>
          <p:nvSpPr>
            <p:cNvPr id="4" name="TextBox 4"/>
            <p:cNvSpPr txBox="1"/>
            <p:nvPr/>
          </p:nvSpPr>
          <p:spPr>
            <a:xfrm>
              <a:off x="0" y="1152015"/>
              <a:ext cx="13274173" cy="614045"/>
            </a:xfrm>
            <a:prstGeom prst="rect">
              <a:avLst/>
            </a:prstGeom>
          </p:spPr>
          <p:txBody>
            <a:bodyPr lIns="0" tIns="0" rIns="0" bIns="0" rtlCol="0" anchor="t">
              <a:spAutoFit/>
            </a:bodyPr>
            <a:lstStyle/>
            <a:p>
              <a:pPr>
                <a:lnSpc>
                  <a:spcPts val="3900"/>
                </a:lnSpc>
              </a:pPr>
              <a:r>
                <a:rPr lang="en-US" sz="2600" spc="26">
                  <a:solidFill>
                    <a:srgbClr val="FFFFFF"/>
                  </a:solidFill>
                  <a:latin typeface="Noto Sans"/>
                </a:rPr>
                <a:t>understanding where your audience spends their time</a:t>
              </a:r>
            </a:p>
          </p:txBody>
        </p:sp>
      </p:grpSp>
      <p:sp>
        <p:nvSpPr>
          <p:cNvPr id="5" name="TextBox 5"/>
          <p:cNvSpPr txBox="1"/>
          <p:nvPr/>
        </p:nvSpPr>
        <p:spPr>
          <a:xfrm>
            <a:off x="2486086" y="6920865"/>
            <a:ext cx="10254424" cy="1179195"/>
          </a:xfrm>
          <a:prstGeom prst="rect">
            <a:avLst/>
          </a:prstGeom>
        </p:spPr>
        <p:txBody>
          <a:bodyPr lIns="0" tIns="0" rIns="0" bIns="0" rtlCol="0" anchor="t">
            <a:spAutoFit/>
          </a:bodyPr>
          <a:lstStyle/>
          <a:p>
            <a:pPr>
              <a:lnSpc>
                <a:spcPts val="8800"/>
              </a:lnSpc>
            </a:pPr>
            <a:r>
              <a:rPr lang="en-US" sz="8800" spc="263">
                <a:solidFill>
                  <a:srgbClr val="FFFFFF"/>
                </a:solidFill>
                <a:latin typeface="Athelas"/>
              </a:rPr>
              <a:t>Platform Summaries</a:t>
            </a:r>
          </a:p>
        </p:txBody>
      </p:sp>
      <p:sp>
        <p:nvSpPr>
          <p:cNvPr id="6" name="AutoShape 6"/>
          <p:cNvSpPr/>
          <p:nvPr/>
        </p:nvSpPr>
        <p:spPr>
          <a:xfrm>
            <a:off x="-647700" y="7410450"/>
            <a:ext cx="2019300" cy="38100"/>
          </a:xfrm>
          <a:prstGeom prst="rect">
            <a:avLst/>
          </a:prstGeom>
          <a:solidFill>
            <a:srgbClr val="FFFFFF"/>
          </a:solidFill>
        </p:spPr>
      </p:sp>
      <p:pic>
        <p:nvPicPr>
          <p:cNvPr id="7" name="Picture 7"/>
          <p:cNvPicPr>
            <a:picLocks noChangeAspect="1"/>
          </p:cNvPicPr>
          <p:nvPr/>
        </p:nvPicPr>
        <p:blipFill>
          <a:blip r:embed="rId2"/>
          <a:srcRect t="29649" b="29649"/>
          <a:stretch>
            <a:fillRect/>
          </a:stretch>
        </p:blipFill>
        <p:spPr>
          <a:xfrm>
            <a:off x="-323850" y="0"/>
            <a:ext cx="18935700" cy="50577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TextBox 2"/>
          <p:cNvSpPr txBox="1"/>
          <p:nvPr/>
        </p:nvSpPr>
        <p:spPr>
          <a:xfrm>
            <a:off x="2350566" y="7492365"/>
            <a:ext cx="13510668" cy="1042035"/>
          </a:xfrm>
          <a:prstGeom prst="rect">
            <a:avLst/>
          </a:prstGeom>
        </p:spPr>
        <p:txBody>
          <a:bodyPr lIns="0" tIns="0" rIns="0" bIns="0" rtlCol="0" anchor="t">
            <a:spAutoFit/>
          </a:bodyPr>
          <a:lstStyle/>
          <a:p>
            <a:pPr algn="ctr">
              <a:lnSpc>
                <a:spcPts val="8320"/>
              </a:lnSpc>
            </a:pPr>
            <a:r>
              <a:rPr lang="en-US" sz="6400" spc="128" dirty="0">
                <a:solidFill>
                  <a:srgbClr val="323232"/>
                </a:solidFill>
                <a:latin typeface="Noto Sans"/>
              </a:rPr>
              <a:t>Platform Highlights</a:t>
            </a:r>
          </a:p>
        </p:txBody>
      </p:sp>
      <p:sp>
        <p:nvSpPr>
          <p:cNvPr id="3" name="AutoShape 3"/>
          <p:cNvSpPr/>
          <p:nvPr/>
        </p:nvSpPr>
        <p:spPr>
          <a:xfrm>
            <a:off x="9124950" y="8953500"/>
            <a:ext cx="38100" cy="2171700"/>
          </a:xfrm>
          <a:prstGeom prst="rect">
            <a:avLst/>
          </a:prstGeom>
          <a:solidFill>
            <a:srgbClr val="323232"/>
          </a:solidFill>
        </p:spPr>
      </p:sp>
      <p:pic>
        <p:nvPicPr>
          <p:cNvPr id="4" name="Picture 4"/>
          <p:cNvPicPr>
            <a:picLocks noChangeAspect="1"/>
          </p:cNvPicPr>
          <p:nvPr/>
        </p:nvPicPr>
        <p:blipFill>
          <a:blip r:embed="rId2"/>
          <a:srcRect/>
          <a:stretch>
            <a:fillRect/>
          </a:stretch>
        </p:blipFill>
        <p:spPr>
          <a:xfrm>
            <a:off x="2250414" y="293503"/>
            <a:ext cx="3450521" cy="3450521"/>
          </a:xfrm>
          <a:prstGeom prst="rect">
            <a:avLst/>
          </a:prstGeom>
        </p:spPr>
      </p:pic>
      <p:pic>
        <p:nvPicPr>
          <p:cNvPr id="5" name="Picture 5"/>
          <p:cNvPicPr>
            <a:picLocks noChangeAspect="1"/>
          </p:cNvPicPr>
          <p:nvPr/>
        </p:nvPicPr>
        <p:blipFill>
          <a:blip r:embed="rId3"/>
          <a:srcRect/>
          <a:stretch>
            <a:fillRect/>
          </a:stretch>
        </p:blipFill>
        <p:spPr>
          <a:xfrm>
            <a:off x="7397119" y="293503"/>
            <a:ext cx="3450521" cy="3450521"/>
          </a:xfrm>
          <a:prstGeom prst="rect">
            <a:avLst/>
          </a:prstGeom>
        </p:spPr>
      </p:pic>
      <p:pic>
        <p:nvPicPr>
          <p:cNvPr id="6" name="Picture 6"/>
          <p:cNvPicPr>
            <a:picLocks noChangeAspect="1"/>
          </p:cNvPicPr>
          <p:nvPr/>
        </p:nvPicPr>
        <p:blipFill>
          <a:blip r:embed="rId4"/>
          <a:srcRect/>
          <a:stretch>
            <a:fillRect/>
          </a:stretch>
        </p:blipFill>
        <p:spPr>
          <a:xfrm>
            <a:off x="12372558" y="293503"/>
            <a:ext cx="3450521" cy="3450521"/>
          </a:xfrm>
          <a:prstGeom prst="rect">
            <a:avLst/>
          </a:prstGeom>
        </p:spPr>
      </p:pic>
      <p:grpSp>
        <p:nvGrpSpPr>
          <p:cNvPr id="7" name="Group 7"/>
          <p:cNvGrpSpPr/>
          <p:nvPr/>
        </p:nvGrpSpPr>
        <p:grpSpPr>
          <a:xfrm>
            <a:off x="11953106" y="4204016"/>
            <a:ext cx="4289427" cy="2221868"/>
            <a:chOff x="0" y="0"/>
            <a:chExt cx="5719236" cy="2962491"/>
          </a:xfrm>
        </p:grpSpPr>
        <p:sp>
          <p:nvSpPr>
            <p:cNvPr id="8" name="TextBox 8"/>
            <p:cNvSpPr txBox="1"/>
            <p:nvPr/>
          </p:nvSpPr>
          <p:spPr>
            <a:xfrm>
              <a:off x="0" y="-28575"/>
              <a:ext cx="5719236" cy="597535"/>
            </a:xfrm>
            <a:prstGeom prst="rect">
              <a:avLst/>
            </a:prstGeom>
          </p:spPr>
          <p:txBody>
            <a:bodyPr lIns="0" tIns="0" rIns="0" bIns="0" rtlCol="0" anchor="t">
              <a:spAutoFit/>
            </a:bodyPr>
            <a:lstStyle/>
            <a:p>
              <a:pPr algn="ctr">
                <a:lnSpc>
                  <a:spcPts val="3640"/>
                </a:lnSpc>
              </a:pPr>
              <a:r>
                <a:rPr lang="en-US" sz="2800" b="1" spc="280" dirty="0">
                  <a:solidFill>
                    <a:srgbClr val="323232"/>
                  </a:solidFill>
                  <a:latin typeface="Noto Sans"/>
                </a:rPr>
                <a:t>TWITTER</a:t>
              </a:r>
            </a:p>
          </p:txBody>
        </p:sp>
        <p:sp>
          <p:nvSpPr>
            <p:cNvPr id="9" name="TextBox 9"/>
            <p:cNvSpPr txBox="1"/>
            <p:nvPr/>
          </p:nvSpPr>
          <p:spPr>
            <a:xfrm>
              <a:off x="0" y="1091570"/>
              <a:ext cx="5719236" cy="1870922"/>
            </a:xfrm>
            <a:prstGeom prst="rect">
              <a:avLst/>
            </a:prstGeom>
          </p:spPr>
          <p:txBody>
            <a:bodyPr lIns="0" tIns="0" rIns="0" bIns="0" rtlCol="0" anchor="t">
              <a:spAutoFit/>
            </a:bodyPr>
            <a:lstStyle/>
            <a:p>
              <a:pPr algn="ctr">
                <a:lnSpc>
                  <a:spcPts val="2239"/>
                </a:lnSpc>
              </a:pPr>
              <a:r>
                <a:rPr lang="en-US" sz="1599" dirty="0">
                  <a:solidFill>
                    <a:srgbClr val="323232"/>
                  </a:solidFill>
                  <a:latin typeface="Noto Sans"/>
                </a:rPr>
                <a:t>68% between ages 18-49</a:t>
              </a:r>
            </a:p>
            <a:p>
              <a:pPr algn="ctr">
                <a:lnSpc>
                  <a:spcPts val="2240"/>
                </a:lnSpc>
              </a:pPr>
              <a:r>
                <a:rPr lang="en-US" sz="1599" dirty="0">
                  <a:solidFill>
                    <a:srgbClr val="323232"/>
                  </a:solidFill>
                  <a:latin typeface="Noto Sans"/>
                </a:rPr>
                <a:t>s</a:t>
              </a:r>
              <a:r>
                <a:rPr lang="en-US" sz="1600" dirty="0">
                  <a:solidFill>
                    <a:srgbClr val="323232"/>
                  </a:solidFill>
                  <a:latin typeface="Noto Sans"/>
                </a:rPr>
                <a:t>kews male</a:t>
              </a:r>
            </a:p>
            <a:p>
              <a:pPr algn="ctr">
                <a:lnSpc>
                  <a:spcPts val="2240"/>
                </a:lnSpc>
              </a:pPr>
              <a:r>
                <a:rPr lang="en-US" sz="1600" dirty="0">
                  <a:solidFill>
                    <a:srgbClr val="323232"/>
                  </a:solidFill>
                  <a:latin typeface="Noto Sans"/>
                </a:rPr>
                <a:t>micro-blogging platform</a:t>
              </a:r>
            </a:p>
            <a:p>
              <a:pPr algn="ctr">
                <a:lnSpc>
                  <a:spcPts val="2239"/>
                </a:lnSpc>
              </a:pPr>
              <a:r>
                <a:rPr lang="en-US" sz="1600" dirty="0">
                  <a:solidFill>
                    <a:srgbClr val="323232"/>
                  </a:solidFill>
                  <a:latin typeface="Noto Sans"/>
                </a:rPr>
                <a:t>great for conversations on trending topics</a:t>
              </a:r>
            </a:p>
            <a:p>
              <a:pPr algn="ctr">
                <a:lnSpc>
                  <a:spcPts val="2240"/>
                </a:lnSpc>
              </a:pPr>
              <a:r>
                <a:rPr lang="en-US" sz="1599" dirty="0">
                  <a:solidFill>
                    <a:srgbClr val="323232"/>
                  </a:solidFill>
                  <a:latin typeface="Noto Sans"/>
                </a:rPr>
                <a:t>*recommended for cause-based ministries*</a:t>
              </a:r>
            </a:p>
          </p:txBody>
        </p:sp>
      </p:grpSp>
      <p:grpSp>
        <p:nvGrpSpPr>
          <p:cNvPr id="10" name="Group 10"/>
          <p:cNvGrpSpPr/>
          <p:nvPr/>
        </p:nvGrpSpPr>
        <p:grpSpPr>
          <a:xfrm>
            <a:off x="7056084" y="4204016"/>
            <a:ext cx="4099633" cy="2221868"/>
            <a:chOff x="0" y="0"/>
            <a:chExt cx="5466177" cy="2962491"/>
          </a:xfrm>
        </p:grpSpPr>
        <p:sp>
          <p:nvSpPr>
            <p:cNvPr id="11" name="TextBox 11"/>
            <p:cNvSpPr txBox="1"/>
            <p:nvPr/>
          </p:nvSpPr>
          <p:spPr>
            <a:xfrm>
              <a:off x="0" y="-28575"/>
              <a:ext cx="5466177" cy="597535"/>
            </a:xfrm>
            <a:prstGeom prst="rect">
              <a:avLst/>
            </a:prstGeom>
          </p:spPr>
          <p:txBody>
            <a:bodyPr lIns="0" tIns="0" rIns="0" bIns="0" rtlCol="0" anchor="t">
              <a:spAutoFit/>
            </a:bodyPr>
            <a:lstStyle/>
            <a:p>
              <a:pPr algn="ctr">
                <a:lnSpc>
                  <a:spcPts val="3640"/>
                </a:lnSpc>
              </a:pPr>
              <a:r>
                <a:rPr lang="en-US" sz="2800" b="1" spc="280" dirty="0">
                  <a:solidFill>
                    <a:srgbClr val="323232"/>
                  </a:solidFill>
                  <a:latin typeface="Noto Sans"/>
                </a:rPr>
                <a:t>INSTAGRAM</a:t>
              </a:r>
            </a:p>
          </p:txBody>
        </p:sp>
        <p:sp>
          <p:nvSpPr>
            <p:cNvPr id="12" name="TextBox 12"/>
            <p:cNvSpPr txBox="1"/>
            <p:nvPr/>
          </p:nvSpPr>
          <p:spPr>
            <a:xfrm>
              <a:off x="0" y="1091570"/>
              <a:ext cx="5466177" cy="1870922"/>
            </a:xfrm>
            <a:prstGeom prst="rect">
              <a:avLst/>
            </a:prstGeom>
          </p:spPr>
          <p:txBody>
            <a:bodyPr lIns="0" tIns="0" rIns="0" bIns="0" rtlCol="0" anchor="t">
              <a:spAutoFit/>
            </a:bodyPr>
            <a:lstStyle/>
            <a:p>
              <a:pPr algn="ctr">
                <a:lnSpc>
                  <a:spcPts val="2240"/>
                </a:lnSpc>
              </a:pPr>
              <a:r>
                <a:rPr lang="en-US" sz="1600">
                  <a:solidFill>
                    <a:srgbClr val="323232"/>
                  </a:solidFill>
                  <a:latin typeface="Noto Sans"/>
                </a:rPr>
                <a:t>65% between ages 18-34</a:t>
              </a:r>
            </a:p>
            <a:p>
              <a:pPr algn="ctr">
                <a:lnSpc>
                  <a:spcPts val="2240"/>
                </a:lnSpc>
              </a:pPr>
              <a:r>
                <a:rPr lang="en-US" sz="1600">
                  <a:solidFill>
                    <a:srgbClr val="323232"/>
                  </a:solidFill>
                  <a:latin typeface="Noto Sans"/>
                </a:rPr>
                <a:t>72% of teens use it</a:t>
              </a:r>
            </a:p>
            <a:p>
              <a:pPr algn="ctr">
                <a:lnSpc>
                  <a:spcPts val="2239"/>
                </a:lnSpc>
              </a:pPr>
              <a:r>
                <a:rPr lang="en-US" sz="1600">
                  <a:solidFill>
                    <a:srgbClr val="323232"/>
                  </a:solidFill>
                  <a:latin typeface="Noto Sans"/>
                </a:rPr>
                <a:t>highly visual (pics &amp; short clips)</a:t>
              </a:r>
            </a:p>
            <a:p>
              <a:pPr algn="ctr">
                <a:lnSpc>
                  <a:spcPts val="2239"/>
                </a:lnSpc>
              </a:pPr>
              <a:r>
                <a:rPr lang="en-US" sz="1599">
                  <a:solidFill>
                    <a:srgbClr val="323232"/>
                  </a:solidFill>
                  <a:latin typeface="Noto Sans"/>
                </a:rPr>
                <a:t>not as engaging but great for creatives</a:t>
              </a:r>
            </a:p>
            <a:p>
              <a:pPr algn="ctr">
                <a:lnSpc>
                  <a:spcPts val="2240"/>
                </a:lnSpc>
              </a:pPr>
              <a:r>
                <a:rPr lang="en-US" sz="1599">
                  <a:solidFill>
                    <a:srgbClr val="323232"/>
                  </a:solidFill>
                  <a:latin typeface="Noto Sans"/>
                </a:rPr>
                <a:t>*recommended for young audiences*</a:t>
              </a:r>
            </a:p>
          </p:txBody>
        </p:sp>
      </p:grpSp>
      <p:grpSp>
        <p:nvGrpSpPr>
          <p:cNvPr id="13" name="Group 13"/>
          <p:cNvGrpSpPr/>
          <p:nvPr/>
        </p:nvGrpSpPr>
        <p:grpSpPr>
          <a:xfrm>
            <a:off x="2103084" y="4204016"/>
            <a:ext cx="4099633" cy="2221868"/>
            <a:chOff x="0" y="0"/>
            <a:chExt cx="5466177" cy="2962491"/>
          </a:xfrm>
        </p:grpSpPr>
        <p:sp>
          <p:nvSpPr>
            <p:cNvPr id="14" name="TextBox 14"/>
            <p:cNvSpPr txBox="1"/>
            <p:nvPr/>
          </p:nvSpPr>
          <p:spPr>
            <a:xfrm>
              <a:off x="0" y="-28575"/>
              <a:ext cx="5466177" cy="597535"/>
            </a:xfrm>
            <a:prstGeom prst="rect">
              <a:avLst/>
            </a:prstGeom>
          </p:spPr>
          <p:txBody>
            <a:bodyPr lIns="0" tIns="0" rIns="0" bIns="0" rtlCol="0" anchor="t">
              <a:spAutoFit/>
            </a:bodyPr>
            <a:lstStyle/>
            <a:p>
              <a:pPr algn="ctr">
                <a:lnSpc>
                  <a:spcPts val="3640"/>
                </a:lnSpc>
              </a:pPr>
              <a:r>
                <a:rPr lang="en-US" sz="2800" b="1" spc="280" dirty="0">
                  <a:solidFill>
                    <a:srgbClr val="323232"/>
                  </a:solidFill>
                  <a:latin typeface="Noto Sans"/>
                </a:rPr>
                <a:t>FACEBOOK</a:t>
              </a:r>
            </a:p>
          </p:txBody>
        </p:sp>
        <p:sp>
          <p:nvSpPr>
            <p:cNvPr id="15" name="TextBox 15"/>
            <p:cNvSpPr txBox="1"/>
            <p:nvPr/>
          </p:nvSpPr>
          <p:spPr>
            <a:xfrm>
              <a:off x="0" y="1091570"/>
              <a:ext cx="5466177" cy="1870922"/>
            </a:xfrm>
            <a:prstGeom prst="rect">
              <a:avLst/>
            </a:prstGeom>
          </p:spPr>
          <p:txBody>
            <a:bodyPr lIns="0" tIns="0" rIns="0" bIns="0" rtlCol="0" anchor="t">
              <a:spAutoFit/>
            </a:bodyPr>
            <a:lstStyle/>
            <a:p>
              <a:pPr algn="ctr">
                <a:lnSpc>
                  <a:spcPts val="2239"/>
                </a:lnSpc>
              </a:pPr>
              <a:r>
                <a:rPr lang="en-US" sz="1600">
                  <a:solidFill>
                    <a:srgbClr val="323232"/>
                  </a:solidFill>
                  <a:latin typeface="Noto Sans"/>
                </a:rPr>
                <a:t>70% of Americans (spans all ages)</a:t>
              </a:r>
            </a:p>
            <a:p>
              <a:pPr algn="ctr">
                <a:lnSpc>
                  <a:spcPts val="2240"/>
                </a:lnSpc>
              </a:pPr>
              <a:r>
                <a:rPr lang="en-US" sz="1599">
                  <a:solidFill>
                    <a:srgbClr val="323232"/>
                  </a:solidFill>
                  <a:latin typeface="Noto Sans"/>
                </a:rPr>
                <a:t>skews older</a:t>
              </a:r>
            </a:p>
            <a:p>
              <a:pPr algn="ctr">
                <a:lnSpc>
                  <a:spcPts val="2240"/>
                </a:lnSpc>
              </a:pPr>
              <a:r>
                <a:rPr lang="en-US" sz="1600">
                  <a:solidFill>
                    <a:srgbClr val="323232"/>
                  </a:solidFill>
                  <a:latin typeface="Noto Sans"/>
                </a:rPr>
                <a:t>highly interactive</a:t>
              </a:r>
            </a:p>
            <a:p>
              <a:pPr algn="ctr">
                <a:lnSpc>
                  <a:spcPts val="2240"/>
                </a:lnSpc>
              </a:pPr>
              <a:r>
                <a:rPr lang="en-US" sz="1600">
                  <a:solidFill>
                    <a:srgbClr val="323232"/>
                  </a:solidFill>
                  <a:latin typeface="Noto Sans"/>
                </a:rPr>
                <a:t>great for community building</a:t>
              </a:r>
            </a:p>
            <a:p>
              <a:pPr algn="ctr">
                <a:lnSpc>
                  <a:spcPts val="2240"/>
                </a:lnSpc>
              </a:pPr>
              <a:r>
                <a:rPr lang="en-US" sz="1600">
                  <a:solidFill>
                    <a:srgbClr val="323232"/>
                  </a:solidFill>
                  <a:latin typeface="Noto Sans"/>
                </a:rPr>
                <a:t>*most churches should start here*</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TextBox 2"/>
          <p:cNvSpPr txBox="1"/>
          <p:nvPr/>
        </p:nvSpPr>
        <p:spPr>
          <a:xfrm>
            <a:off x="2350566" y="7501890"/>
            <a:ext cx="13510668" cy="1032510"/>
          </a:xfrm>
          <a:prstGeom prst="rect">
            <a:avLst/>
          </a:prstGeom>
        </p:spPr>
        <p:txBody>
          <a:bodyPr lIns="0" tIns="0" rIns="0" bIns="0" rtlCol="0" anchor="t">
            <a:spAutoFit/>
          </a:bodyPr>
          <a:lstStyle/>
          <a:p>
            <a:pPr algn="ctr">
              <a:lnSpc>
                <a:spcPts val="8320"/>
              </a:lnSpc>
            </a:pPr>
            <a:r>
              <a:rPr lang="en-US" sz="6400" spc="128">
                <a:solidFill>
                  <a:srgbClr val="323232"/>
                </a:solidFill>
                <a:latin typeface="Lora"/>
              </a:rPr>
              <a:t>Platform Highlights</a:t>
            </a:r>
          </a:p>
        </p:txBody>
      </p:sp>
      <p:sp>
        <p:nvSpPr>
          <p:cNvPr id="3" name="AutoShape 3"/>
          <p:cNvSpPr/>
          <p:nvPr/>
        </p:nvSpPr>
        <p:spPr>
          <a:xfrm>
            <a:off x="9124950" y="8953500"/>
            <a:ext cx="38100" cy="2171700"/>
          </a:xfrm>
          <a:prstGeom prst="rect">
            <a:avLst/>
          </a:prstGeom>
          <a:solidFill>
            <a:srgbClr val="323232"/>
          </a:solidFill>
        </p:spPr>
      </p:sp>
      <p:pic>
        <p:nvPicPr>
          <p:cNvPr id="4" name="Picture 4"/>
          <p:cNvPicPr>
            <a:picLocks noChangeAspect="1"/>
          </p:cNvPicPr>
          <p:nvPr/>
        </p:nvPicPr>
        <p:blipFill>
          <a:blip r:embed="rId2"/>
          <a:srcRect/>
          <a:stretch>
            <a:fillRect/>
          </a:stretch>
        </p:blipFill>
        <p:spPr>
          <a:xfrm>
            <a:off x="2298540" y="293503"/>
            <a:ext cx="3325997" cy="3325997"/>
          </a:xfrm>
          <a:prstGeom prst="rect">
            <a:avLst/>
          </a:prstGeom>
        </p:spPr>
      </p:pic>
      <p:pic>
        <p:nvPicPr>
          <p:cNvPr id="5" name="Picture 5"/>
          <p:cNvPicPr>
            <a:picLocks noChangeAspect="1"/>
          </p:cNvPicPr>
          <p:nvPr/>
        </p:nvPicPr>
        <p:blipFill>
          <a:blip r:embed="rId3"/>
          <a:srcRect/>
          <a:stretch>
            <a:fillRect/>
          </a:stretch>
        </p:blipFill>
        <p:spPr>
          <a:xfrm>
            <a:off x="7442901" y="293503"/>
            <a:ext cx="3325997" cy="3325997"/>
          </a:xfrm>
          <a:prstGeom prst="rect">
            <a:avLst/>
          </a:prstGeom>
        </p:spPr>
      </p:pic>
      <p:pic>
        <p:nvPicPr>
          <p:cNvPr id="6" name="Picture 6"/>
          <p:cNvPicPr>
            <a:picLocks noChangeAspect="1"/>
          </p:cNvPicPr>
          <p:nvPr/>
        </p:nvPicPr>
        <p:blipFill>
          <a:blip r:embed="rId4"/>
          <a:srcRect/>
          <a:stretch>
            <a:fillRect/>
          </a:stretch>
        </p:blipFill>
        <p:spPr>
          <a:xfrm>
            <a:off x="12472101" y="293503"/>
            <a:ext cx="3325997" cy="3325997"/>
          </a:xfrm>
          <a:prstGeom prst="rect">
            <a:avLst/>
          </a:prstGeom>
        </p:spPr>
      </p:pic>
      <p:grpSp>
        <p:nvGrpSpPr>
          <p:cNvPr id="7" name="Group 7"/>
          <p:cNvGrpSpPr/>
          <p:nvPr/>
        </p:nvGrpSpPr>
        <p:grpSpPr>
          <a:xfrm>
            <a:off x="12085284" y="4204016"/>
            <a:ext cx="4099633" cy="2790828"/>
            <a:chOff x="0" y="0"/>
            <a:chExt cx="5466177" cy="3721105"/>
          </a:xfrm>
        </p:grpSpPr>
        <p:sp>
          <p:nvSpPr>
            <p:cNvPr id="8" name="TextBox 8"/>
            <p:cNvSpPr txBox="1"/>
            <p:nvPr/>
          </p:nvSpPr>
          <p:spPr>
            <a:xfrm>
              <a:off x="0" y="-28575"/>
              <a:ext cx="5466177" cy="597535"/>
            </a:xfrm>
            <a:prstGeom prst="rect">
              <a:avLst/>
            </a:prstGeom>
          </p:spPr>
          <p:txBody>
            <a:bodyPr lIns="0" tIns="0" rIns="0" bIns="0" rtlCol="0" anchor="t">
              <a:spAutoFit/>
            </a:bodyPr>
            <a:lstStyle/>
            <a:p>
              <a:pPr algn="ctr">
                <a:lnSpc>
                  <a:spcPts val="3640"/>
                </a:lnSpc>
              </a:pPr>
              <a:r>
                <a:rPr lang="en-US" sz="2800" b="1" spc="280" dirty="0">
                  <a:solidFill>
                    <a:srgbClr val="323232"/>
                  </a:solidFill>
                  <a:latin typeface="Noto Sans"/>
                </a:rPr>
                <a:t>YOUTUBE</a:t>
              </a:r>
            </a:p>
          </p:txBody>
        </p:sp>
        <p:sp>
          <p:nvSpPr>
            <p:cNvPr id="9" name="TextBox 9"/>
            <p:cNvSpPr txBox="1"/>
            <p:nvPr/>
          </p:nvSpPr>
          <p:spPr>
            <a:xfrm>
              <a:off x="0" y="1091570"/>
              <a:ext cx="5466177" cy="2629535"/>
            </a:xfrm>
            <a:prstGeom prst="rect">
              <a:avLst/>
            </a:prstGeom>
          </p:spPr>
          <p:txBody>
            <a:bodyPr lIns="0" tIns="0" rIns="0" bIns="0" rtlCol="0" anchor="t">
              <a:spAutoFit/>
            </a:bodyPr>
            <a:lstStyle/>
            <a:p>
              <a:pPr algn="ctr">
                <a:lnSpc>
                  <a:spcPts val="2239"/>
                </a:lnSpc>
              </a:pPr>
              <a:r>
                <a:rPr lang="en-US" sz="1600">
                  <a:solidFill>
                    <a:srgbClr val="323232"/>
                  </a:solidFill>
                  <a:latin typeface="Noto Sans"/>
                </a:rPr>
                <a:t>second largest search engine</a:t>
              </a:r>
            </a:p>
            <a:p>
              <a:pPr algn="ctr">
                <a:lnSpc>
                  <a:spcPts val="2239"/>
                </a:lnSpc>
              </a:pPr>
              <a:r>
                <a:rPr lang="en-US" sz="1599">
                  <a:solidFill>
                    <a:srgbClr val="323232"/>
                  </a:solidFill>
                  <a:latin typeface="Noto Sans"/>
                </a:rPr>
                <a:t>primarily used for learning &amp; entertainment</a:t>
              </a:r>
            </a:p>
            <a:p>
              <a:pPr algn="ctr">
                <a:lnSpc>
                  <a:spcPts val="2239"/>
                </a:lnSpc>
              </a:pPr>
              <a:r>
                <a:rPr lang="en-US" sz="1599">
                  <a:solidFill>
                    <a:srgbClr val="323232"/>
                  </a:solidFill>
                  <a:latin typeface="Noto Sans"/>
                </a:rPr>
                <a:t>great for repurposing video content to be evergreen and findable</a:t>
              </a:r>
            </a:p>
            <a:p>
              <a:pPr algn="ctr">
                <a:lnSpc>
                  <a:spcPts val="2239"/>
                </a:lnSpc>
              </a:pPr>
              <a:r>
                <a:rPr lang="en-US" sz="1599">
                  <a:solidFill>
                    <a:srgbClr val="323232"/>
                  </a:solidFill>
                  <a:latin typeface="Noto Sans"/>
                </a:rPr>
                <a:t>*recommended for churches who stream*</a:t>
              </a:r>
            </a:p>
            <a:p>
              <a:pPr algn="ctr">
                <a:lnSpc>
                  <a:spcPts val="2240"/>
                </a:lnSpc>
              </a:pPr>
              <a:endParaRPr lang="en-US" sz="1599">
                <a:solidFill>
                  <a:srgbClr val="323232"/>
                </a:solidFill>
                <a:latin typeface="Noto Sans"/>
              </a:endParaRPr>
            </a:p>
          </p:txBody>
        </p:sp>
      </p:grpSp>
      <p:grpSp>
        <p:nvGrpSpPr>
          <p:cNvPr id="10" name="Group 10"/>
          <p:cNvGrpSpPr/>
          <p:nvPr/>
        </p:nvGrpSpPr>
        <p:grpSpPr>
          <a:xfrm>
            <a:off x="7056084" y="4182585"/>
            <a:ext cx="4099633" cy="2515310"/>
            <a:chOff x="0" y="-28575"/>
            <a:chExt cx="5466177" cy="3353748"/>
          </a:xfrm>
        </p:grpSpPr>
        <p:sp>
          <p:nvSpPr>
            <p:cNvPr id="11" name="TextBox 11"/>
            <p:cNvSpPr txBox="1"/>
            <p:nvPr/>
          </p:nvSpPr>
          <p:spPr>
            <a:xfrm>
              <a:off x="0" y="-28575"/>
              <a:ext cx="5466177" cy="597535"/>
            </a:xfrm>
            <a:prstGeom prst="rect">
              <a:avLst/>
            </a:prstGeom>
          </p:spPr>
          <p:txBody>
            <a:bodyPr lIns="0" tIns="0" rIns="0" bIns="0" rtlCol="0" anchor="t">
              <a:spAutoFit/>
            </a:bodyPr>
            <a:lstStyle/>
            <a:p>
              <a:pPr algn="ctr">
                <a:lnSpc>
                  <a:spcPts val="3640"/>
                </a:lnSpc>
              </a:pPr>
              <a:r>
                <a:rPr lang="en-US" sz="2800" b="1" spc="280" dirty="0">
                  <a:solidFill>
                    <a:srgbClr val="323232"/>
                  </a:solidFill>
                  <a:latin typeface="Noto Sans"/>
                </a:rPr>
                <a:t>TIKTOK</a:t>
              </a:r>
            </a:p>
          </p:txBody>
        </p:sp>
        <p:sp>
          <p:nvSpPr>
            <p:cNvPr id="12" name="TextBox 12"/>
            <p:cNvSpPr txBox="1"/>
            <p:nvPr/>
          </p:nvSpPr>
          <p:spPr>
            <a:xfrm>
              <a:off x="0" y="1091570"/>
              <a:ext cx="5466177" cy="2233603"/>
            </a:xfrm>
            <a:prstGeom prst="rect">
              <a:avLst/>
            </a:prstGeom>
          </p:spPr>
          <p:txBody>
            <a:bodyPr lIns="0" tIns="0" rIns="0" bIns="0" rtlCol="0" anchor="t">
              <a:spAutoFit/>
            </a:bodyPr>
            <a:lstStyle/>
            <a:p>
              <a:pPr algn="ctr">
                <a:lnSpc>
                  <a:spcPts val="2240"/>
                </a:lnSpc>
              </a:pPr>
              <a:r>
                <a:rPr lang="en-US" sz="1600" dirty="0">
                  <a:solidFill>
                    <a:srgbClr val="323232"/>
                  </a:solidFill>
                  <a:latin typeface="Noto Sans"/>
                </a:rPr>
                <a:t>50% under age 34</a:t>
              </a:r>
            </a:p>
            <a:p>
              <a:pPr algn="ctr">
                <a:lnSpc>
                  <a:spcPts val="2239"/>
                </a:lnSpc>
              </a:pPr>
              <a:r>
                <a:rPr lang="en-US" sz="1600" dirty="0">
                  <a:solidFill>
                    <a:srgbClr val="323232"/>
                  </a:solidFill>
                  <a:latin typeface="Noto Sans"/>
                </a:rPr>
                <a:t>viral video app</a:t>
              </a:r>
            </a:p>
            <a:p>
              <a:pPr algn="ctr">
                <a:lnSpc>
                  <a:spcPts val="2239"/>
                </a:lnSpc>
              </a:pPr>
              <a:r>
                <a:rPr lang="en-US" sz="1599" dirty="0">
                  <a:solidFill>
                    <a:srgbClr val="323232"/>
                  </a:solidFill>
                  <a:latin typeface="Noto Sans"/>
                </a:rPr>
                <a:t>creators share bit-sized videos</a:t>
              </a:r>
            </a:p>
            <a:p>
              <a:pPr algn="ctr">
                <a:lnSpc>
                  <a:spcPts val="2239"/>
                </a:lnSpc>
              </a:pPr>
              <a:r>
                <a:rPr lang="en-US" sz="1599" dirty="0">
                  <a:solidFill>
                    <a:srgbClr val="323232"/>
                  </a:solidFill>
                  <a:latin typeface="Noto Sans"/>
                </a:rPr>
                <a:t>music, dance, remix, challenges, editing features, &amp; collaborative features</a:t>
              </a:r>
            </a:p>
            <a:p>
              <a:pPr algn="ctr">
                <a:lnSpc>
                  <a:spcPts val="2240"/>
                </a:lnSpc>
              </a:pPr>
              <a:r>
                <a:rPr lang="en-US" sz="1599" dirty="0">
                  <a:solidFill>
                    <a:srgbClr val="323232"/>
                  </a:solidFill>
                  <a:latin typeface="Noto Sans"/>
                </a:rPr>
                <a:t>*ideal for creative ministry content*</a:t>
              </a:r>
            </a:p>
          </p:txBody>
        </p:sp>
      </p:grpSp>
      <p:grpSp>
        <p:nvGrpSpPr>
          <p:cNvPr id="13" name="Group 13"/>
          <p:cNvGrpSpPr/>
          <p:nvPr/>
        </p:nvGrpSpPr>
        <p:grpSpPr>
          <a:xfrm>
            <a:off x="1790700" y="4204016"/>
            <a:ext cx="4412016" cy="3075308"/>
            <a:chOff x="0" y="0"/>
            <a:chExt cx="5882689" cy="4100411"/>
          </a:xfrm>
        </p:grpSpPr>
        <p:sp>
          <p:nvSpPr>
            <p:cNvPr id="14" name="TextBox 14"/>
            <p:cNvSpPr txBox="1"/>
            <p:nvPr/>
          </p:nvSpPr>
          <p:spPr>
            <a:xfrm>
              <a:off x="0" y="-28575"/>
              <a:ext cx="5882689" cy="597535"/>
            </a:xfrm>
            <a:prstGeom prst="rect">
              <a:avLst/>
            </a:prstGeom>
          </p:spPr>
          <p:txBody>
            <a:bodyPr lIns="0" tIns="0" rIns="0" bIns="0" rtlCol="0" anchor="t">
              <a:spAutoFit/>
            </a:bodyPr>
            <a:lstStyle/>
            <a:p>
              <a:pPr algn="ctr">
                <a:lnSpc>
                  <a:spcPts val="3640"/>
                </a:lnSpc>
              </a:pPr>
              <a:r>
                <a:rPr lang="en-US" sz="2800" b="1" spc="280" dirty="0">
                  <a:solidFill>
                    <a:srgbClr val="323232"/>
                  </a:solidFill>
                  <a:latin typeface="Noto Sans"/>
                </a:rPr>
                <a:t>SNAPCHAT</a:t>
              </a:r>
            </a:p>
          </p:txBody>
        </p:sp>
        <p:sp>
          <p:nvSpPr>
            <p:cNvPr id="15" name="TextBox 15"/>
            <p:cNvSpPr txBox="1"/>
            <p:nvPr/>
          </p:nvSpPr>
          <p:spPr>
            <a:xfrm>
              <a:off x="0" y="1091570"/>
              <a:ext cx="5882689" cy="3008841"/>
            </a:xfrm>
            <a:prstGeom prst="rect">
              <a:avLst/>
            </a:prstGeom>
          </p:spPr>
          <p:txBody>
            <a:bodyPr lIns="0" tIns="0" rIns="0" bIns="0" rtlCol="0" anchor="t">
              <a:spAutoFit/>
            </a:bodyPr>
            <a:lstStyle/>
            <a:p>
              <a:pPr algn="ctr">
                <a:lnSpc>
                  <a:spcPts val="2240"/>
                </a:lnSpc>
              </a:pPr>
              <a:r>
                <a:rPr lang="en-US" sz="1600">
                  <a:solidFill>
                    <a:srgbClr val="323232"/>
                  </a:solidFill>
                  <a:latin typeface="Noto Sans"/>
                </a:rPr>
                <a:t>90% between ages 13-24</a:t>
              </a:r>
            </a:p>
            <a:p>
              <a:pPr algn="ctr">
                <a:lnSpc>
                  <a:spcPts val="2240"/>
                </a:lnSpc>
              </a:pPr>
              <a:r>
                <a:rPr lang="en-US" sz="1600">
                  <a:solidFill>
                    <a:srgbClr val="323232"/>
                  </a:solidFill>
                  <a:latin typeface="Noto Sans"/>
                </a:rPr>
                <a:t>brief, 10 second interactions</a:t>
              </a:r>
            </a:p>
            <a:p>
              <a:pPr algn="ctr">
                <a:lnSpc>
                  <a:spcPts val="2240"/>
                </a:lnSpc>
              </a:pPr>
              <a:r>
                <a:rPr lang="en-US" sz="1600">
                  <a:solidFill>
                    <a:srgbClr val="323232"/>
                  </a:solidFill>
                  <a:latin typeface="Noto Sans"/>
                </a:rPr>
                <a:t>content disappears</a:t>
              </a:r>
            </a:p>
            <a:p>
              <a:pPr algn="ctr">
                <a:lnSpc>
                  <a:spcPts val="2239"/>
                </a:lnSpc>
              </a:pPr>
              <a:r>
                <a:rPr lang="en-US" sz="1600">
                  <a:solidFill>
                    <a:srgbClr val="323232"/>
                  </a:solidFill>
                  <a:latin typeface="Noto Sans"/>
                </a:rPr>
                <a:t>geofilters are great for live events </a:t>
              </a:r>
            </a:p>
            <a:p>
              <a:pPr algn="ctr">
                <a:lnSpc>
                  <a:spcPts val="2239"/>
                </a:lnSpc>
              </a:pPr>
              <a:r>
                <a:rPr lang="en-US" sz="1600">
                  <a:solidFill>
                    <a:srgbClr val="323232"/>
                  </a:solidFill>
                  <a:latin typeface="Noto Sans"/>
                </a:rPr>
                <a:t>(brand awareness)</a:t>
              </a:r>
            </a:p>
            <a:p>
              <a:pPr algn="ctr">
                <a:lnSpc>
                  <a:spcPts val="2239"/>
                </a:lnSpc>
              </a:pPr>
              <a:r>
                <a:rPr lang="en-US" sz="1599">
                  <a:solidFill>
                    <a:srgbClr val="323232"/>
                  </a:solidFill>
                  <a:latin typeface="Noto Sans"/>
                </a:rPr>
                <a:t>*potential for building relationships</a:t>
              </a:r>
            </a:p>
            <a:p>
              <a:pPr algn="ctr">
                <a:lnSpc>
                  <a:spcPts val="2240"/>
                </a:lnSpc>
              </a:pPr>
              <a:r>
                <a:rPr lang="en-US" sz="1599">
                  <a:solidFill>
                    <a:srgbClr val="323232"/>
                  </a:solidFill>
                  <a:latin typeface="Noto Sans"/>
                </a:rPr>
                <a:t>with local youth*</a:t>
              </a:r>
            </a:p>
            <a:p>
              <a:pPr algn="ctr">
                <a:lnSpc>
                  <a:spcPts val="2240"/>
                </a:lnSpc>
              </a:pPr>
              <a:endParaRPr lang="en-US" sz="1599">
                <a:solidFill>
                  <a:srgbClr val="323232"/>
                </a:solidFill>
                <a:latin typeface="Noto Sans"/>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79003"/>
          <a:stretch>
            <a:fillRect/>
          </a:stretch>
        </p:blipFill>
        <p:spPr>
          <a:xfrm>
            <a:off x="-815569" y="-361950"/>
            <a:ext cx="19919138" cy="2781300"/>
          </a:xfrm>
          <a:prstGeom prst="rect">
            <a:avLst/>
          </a:prstGeom>
        </p:spPr>
      </p:pic>
      <p:grpSp>
        <p:nvGrpSpPr>
          <p:cNvPr id="3" name="Group 3"/>
          <p:cNvGrpSpPr/>
          <p:nvPr/>
        </p:nvGrpSpPr>
        <p:grpSpPr>
          <a:xfrm>
            <a:off x="763116" y="3314700"/>
            <a:ext cx="16761768" cy="5748337"/>
            <a:chOff x="0" y="-57149"/>
            <a:chExt cx="22349024" cy="7664449"/>
          </a:xfrm>
        </p:grpSpPr>
        <p:sp>
          <p:nvSpPr>
            <p:cNvPr id="4" name="TextBox 4"/>
            <p:cNvSpPr txBox="1"/>
            <p:nvPr/>
          </p:nvSpPr>
          <p:spPr>
            <a:xfrm>
              <a:off x="0" y="-57149"/>
              <a:ext cx="22349024" cy="7022264"/>
            </a:xfrm>
            <a:prstGeom prst="rect">
              <a:avLst/>
            </a:prstGeom>
          </p:spPr>
          <p:txBody>
            <a:bodyPr lIns="0" tIns="0" rIns="0" bIns="0" rtlCol="0" anchor="t">
              <a:spAutoFit/>
            </a:bodyPr>
            <a:lstStyle/>
            <a:p>
              <a:pPr algn="ctr">
                <a:lnSpc>
                  <a:spcPts val="8320"/>
                </a:lnSpc>
              </a:pPr>
              <a:r>
                <a:rPr lang="en-US" sz="6400" spc="128" dirty="0">
                  <a:solidFill>
                    <a:srgbClr val="323232"/>
                  </a:solidFill>
                  <a:latin typeface="Lora"/>
                </a:rPr>
                <a:t>It is imperative that we become just as effective as secular organizations and celebrity influencers at using digital media for communication and</a:t>
              </a:r>
              <a:br>
                <a:rPr lang="en-US" sz="6400" spc="128" dirty="0">
                  <a:solidFill>
                    <a:srgbClr val="323232"/>
                  </a:solidFill>
                  <a:latin typeface="Lora"/>
                </a:rPr>
              </a:br>
              <a:r>
                <a:rPr lang="en-US" sz="6400" spc="128" dirty="0">
                  <a:solidFill>
                    <a:srgbClr val="323232"/>
                  </a:solidFill>
                  <a:latin typeface="Lora"/>
                </a:rPr>
                <a:t>community building</a:t>
              </a:r>
            </a:p>
          </p:txBody>
        </p:sp>
        <p:sp>
          <p:nvSpPr>
            <p:cNvPr id="5" name="TextBox 5"/>
            <p:cNvSpPr txBox="1"/>
            <p:nvPr/>
          </p:nvSpPr>
          <p:spPr>
            <a:xfrm>
              <a:off x="0" y="7009765"/>
              <a:ext cx="22349024" cy="597535"/>
            </a:xfrm>
            <a:prstGeom prst="rect">
              <a:avLst/>
            </a:prstGeom>
          </p:spPr>
          <p:txBody>
            <a:bodyPr lIns="0" tIns="0" rIns="0" bIns="0" rtlCol="0" anchor="t">
              <a:spAutoFit/>
            </a:bodyPr>
            <a:lstStyle/>
            <a:p>
              <a:pPr algn="ctr">
                <a:lnSpc>
                  <a:spcPts val="3640"/>
                </a:lnSpc>
              </a:pPr>
              <a:endParaRPr/>
            </a:p>
          </p:txBody>
        </p:sp>
      </p:grpSp>
      <p:sp>
        <p:nvSpPr>
          <p:cNvPr id="6" name="AutoShape 6"/>
          <p:cNvSpPr/>
          <p:nvPr/>
        </p:nvSpPr>
        <p:spPr>
          <a:xfrm>
            <a:off x="9124950" y="9258300"/>
            <a:ext cx="38100" cy="2171700"/>
          </a:xfrm>
          <a:prstGeom prst="rect">
            <a:avLst/>
          </a:prstGeom>
          <a:solidFill>
            <a:srgbClr val="323232"/>
          </a:solid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042B5C-6535-4695-999D-6AEC255C0566}"/>
              </a:ext>
            </a:extLst>
          </p:cNvPr>
          <p:cNvPicPr>
            <a:picLocks noChangeAspect="1"/>
          </p:cNvPicPr>
          <p:nvPr/>
        </p:nvPicPr>
        <p:blipFill>
          <a:blip r:embed="rId2"/>
          <a:stretch>
            <a:fillRect/>
          </a:stretch>
        </p:blipFill>
        <p:spPr>
          <a:xfrm>
            <a:off x="0" y="0"/>
            <a:ext cx="18288000" cy="10276693"/>
          </a:xfrm>
          <a:prstGeom prst="rect">
            <a:avLst/>
          </a:prstGeom>
        </p:spPr>
      </p:pic>
    </p:spTree>
    <p:extLst>
      <p:ext uri="{BB962C8B-B14F-4D97-AF65-F5344CB8AC3E}">
        <p14:creationId xmlns:p14="http://schemas.microsoft.com/office/powerpoint/2010/main" val="1411761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B486B"/>
        </a:solidFill>
        <a:effectLst/>
      </p:bgPr>
    </p:bg>
    <p:spTree>
      <p:nvGrpSpPr>
        <p:cNvPr id="1" name=""/>
        <p:cNvGrpSpPr/>
        <p:nvPr/>
      </p:nvGrpSpPr>
      <p:grpSpPr>
        <a:xfrm>
          <a:off x="0" y="0"/>
          <a:ext cx="0" cy="0"/>
          <a:chOff x="0" y="0"/>
          <a:chExt cx="0" cy="0"/>
        </a:xfrm>
      </p:grpSpPr>
      <p:sp>
        <p:nvSpPr>
          <p:cNvPr id="2" name="AutoShape 2"/>
          <p:cNvSpPr/>
          <p:nvPr/>
        </p:nvSpPr>
        <p:spPr>
          <a:xfrm>
            <a:off x="-647700" y="7410450"/>
            <a:ext cx="2019300" cy="38100"/>
          </a:xfrm>
          <a:prstGeom prst="rect">
            <a:avLst/>
          </a:prstGeom>
          <a:solidFill>
            <a:srgbClr val="FFFFFF"/>
          </a:solidFill>
        </p:spPr>
      </p:sp>
      <p:pic>
        <p:nvPicPr>
          <p:cNvPr id="3" name="Picture 3"/>
          <p:cNvPicPr>
            <a:picLocks noChangeAspect="1"/>
          </p:cNvPicPr>
          <p:nvPr/>
        </p:nvPicPr>
        <p:blipFill>
          <a:blip r:embed="rId2"/>
          <a:srcRect t="29979" b="29979"/>
          <a:stretch>
            <a:fillRect/>
          </a:stretch>
        </p:blipFill>
        <p:spPr>
          <a:xfrm>
            <a:off x="-323850" y="0"/>
            <a:ext cx="18935700" cy="5057775"/>
          </a:xfrm>
          <a:prstGeom prst="rect">
            <a:avLst/>
          </a:prstGeom>
        </p:spPr>
      </p:pic>
      <p:grpSp>
        <p:nvGrpSpPr>
          <p:cNvPr id="4" name="Group 4"/>
          <p:cNvGrpSpPr/>
          <p:nvPr/>
        </p:nvGrpSpPr>
        <p:grpSpPr>
          <a:xfrm>
            <a:off x="11054642" y="6290978"/>
            <a:ext cx="5526822" cy="1819845"/>
            <a:chOff x="0" y="0"/>
            <a:chExt cx="7369097" cy="2426460"/>
          </a:xfrm>
        </p:grpSpPr>
        <p:sp>
          <p:nvSpPr>
            <p:cNvPr id="5" name="TextBox 5"/>
            <p:cNvSpPr txBox="1"/>
            <p:nvPr/>
          </p:nvSpPr>
          <p:spPr>
            <a:xfrm>
              <a:off x="0" y="0"/>
              <a:ext cx="7369097" cy="609600"/>
            </a:xfrm>
            <a:prstGeom prst="rect">
              <a:avLst/>
            </a:prstGeom>
          </p:spPr>
          <p:txBody>
            <a:bodyPr lIns="0" tIns="0" rIns="0" bIns="0" rtlCol="0" anchor="t">
              <a:spAutoFit/>
            </a:bodyPr>
            <a:lstStyle/>
            <a:p>
              <a:pPr>
                <a:lnSpc>
                  <a:spcPts val="3600"/>
                </a:lnSpc>
              </a:pPr>
              <a:r>
                <a:rPr lang="en-US" sz="3000" spc="179" dirty="0">
                  <a:solidFill>
                    <a:srgbClr val="FFFFFF"/>
                  </a:solidFill>
                  <a:latin typeface="Noto Sans Bold"/>
                </a:rPr>
                <a:t>TRADITIONAL + DIGITAL</a:t>
              </a:r>
            </a:p>
          </p:txBody>
        </p:sp>
        <p:sp>
          <p:nvSpPr>
            <p:cNvPr id="6" name="TextBox 6"/>
            <p:cNvSpPr txBox="1"/>
            <p:nvPr/>
          </p:nvSpPr>
          <p:spPr>
            <a:xfrm>
              <a:off x="0" y="1152015"/>
              <a:ext cx="7369097" cy="1274445"/>
            </a:xfrm>
            <a:prstGeom prst="rect">
              <a:avLst/>
            </a:prstGeom>
          </p:spPr>
          <p:txBody>
            <a:bodyPr lIns="0" tIns="0" rIns="0" bIns="0" rtlCol="0" anchor="t">
              <a:spAutoFit/>
            </a:bodyPr>
            <a:lstStyle/>
            <a:p>
              <a:pPr>
                <a:lnSpc>
                  <a:spcPts val="3900"/>
                </a:lnSpc>
              </a:pPr>
              <a:r>
                <a:rPr lang="en-US" sz="2600" spc="26">
                  <a:solidFill>
                    <a:srgbClr val="FFFFFF"/>
                  </a:solidFill>
                  <a:latin typeface="Noto Sans"/>
                </a:rPr>
                <a:t>working together to maximize impact</a:t>
              </a:r>
            </a:p>
          </p:txBody>
        </p:sp>
      </p:grpSp>
      <p:sp>
        <p:nvSpPr>
          <p:cNvPr id="7" name="TextBox 7"/>
          <p:cNvSpPr txBox="1"/>
          <p:nvPr/>
        </p:nvSpPr>
        <p:spPr>
          <a:xfrm>
            <a:off x="2486086" y="6362065"/>
            <a:ext cx="7000814" cy="2296795"/>
          </a:xfrm>
          <a:prstGeom prst="rect">
            <a:avLst/>
          </a:prstGeom>
        </p:spPr>
        <p:txBody>
          <a:bodyPr lIns="0" tIns="0" rIns="0" bIns="0" rtlCol="0" anchor="t">
            <a:spAutoFit/>
          </a:bodyPr>
          <a:lstStyle/>
          <a:p>
            <a:pPr>
              <a:lnSpc>
                <a:spcPts val="8800"/>
              </a:lnSpc>
            </a:pPr>
            <a:r>
              <a:rPr lang="en-US" sz="8800" spc="263">
                <a:solidFill>
                  <a:srgbClr val="FFFFFF"/>
                </a:solidFill>
                <a:latin typeface="Athelas"/>
              </a:rPr>
              <a:t>Thinking Integratively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954" b="43100"/>
          <a:stretch>
            <a:fillRect/>
          </a:stretch>
        </p:blipFill>
        <p:spPr>
          <a:xfrm>
            <a:off x="-815569" y="-361950"/>
            <a:ext cx="19919138" cy="2781300"/>
          </a:xfrm>
          <a:prstGeom prst="rect">
            <a:avLst/>
          </a:prstGeom>
        </p:spPr>
      </p:pic>
      <p:grpSp>
        <p:nvGrpSpPr>
          <p:cNvPr id="3" name="Group 3"/>
          <p:cNvGrpSpPr/>
          <p:nvPr/>
        </p:nvGrpSpPr>
        <p:grpSpPr>
          <a:xfrm>
            <a:off x="1535001" y="3908836"/>
            <a:ext cx="15179898" cy="5705475"/>
            <a:chOff x="0" y="0"/>
            <a:chExt cx="20239864" cy="7607300"/>
          </a:xfrm>
        </p:grpSpPr>
        <p:sp>
          <p:nvSpPr>
            <p:cNvPr id="4" name="TextBox 4"/>
            <p:cNvSpPr txBox="1"/>
            <p:nvPr/>
          </p:nvSpPr>
          <p:spPr>
            <a:xfrm>
              <a:off x="0" y="-66675"/>
              <a:ext cx="20239864" cy="5593715"/>
            </a:xfrm>
            <a:prstGeom prst="rect">
              <a:avLst/>
            </a:prstGeom>
          </p:spPr>
          <p:txBody>
            <a:bodyPr lIns="0" tIns="0" rIns="0" bIns="0" rtlCol="0" anchor="t">
              <a:spAutoFit/>
            </a:bodyPr>
            <a:lstStyle/>
            <a:p>
              <a:pPr algn="ctr">
                <a:lnSpc>
                  <a:spcPts val="8320"/>
                </a:lnSpc>
              </a:pPr>
              <a:r>
                <a:rPr lang="en-US" sz="6400" spc="128">
                  <a:solidFill>
                    <a:srgbClr val="323232"/>
                  </a:solidFill>
                  <a:latin typeface="Athelas"/>
                </a:rPr>
                <a:t>Truly effective communication strategies work across all channels and platforms to reach people where they are, conveying one consistent goal or message.</a:t>
              </a:r>
            </a:p>
          </p:txBody>
        </p:sp>
        <p:sp>
          <p:nvSpPr>
            <p:cNvPr id="5" name="TextBox 5"/>
            <p:cNvSpPr txBox="1"/>
            <p:nvPr/>
          </p:nvSpPr>
          <p:spPr>
            <a:xfrm>
              <a:off x="0" y="7009765"/>
              <a:ext cx="20239864" cy="597535"/>
            </a:xfrm>
            <a:prstGeom prst="rect">
              <a:avLst/>
            </a:prstGeom>
          </p:spPr>
          <p:txBody>
            <a:bodyPr lIns="0" tIns="0" rIns="0" bIns="0" rtlCol="0" anchor="t">
              <a:spAutoFit/>
            </a:bodyPr>
            <a:lstStyle/>
            <a:p>
              <a:pPr algn="ctr">
                <a:lnSpc>
                  <a:spcPts val="3640"/>
                </a:lnSpc>
              </a:pPr>
              <a:endParaRPr/>
            </a:p>
          </p:txBody>
        </p:sp>
      </p:grpSp>
      <p:sp>
        <p:nvSpPr>
          <p:cNvPr id="6" name="AutoShape 6"/>
          <p:cNvSpPr/>
          <p:nvPr/>
        </p:nvSpPr>
        <p:spPr>
          <a:xfrm>
            <a:off x="9124950" y="9258300"/>
            <a:ext cx="38100" cy="2171700"/>
          </a:xfrm>
          <a:prstGeom prst="rect">
            <a:avLst/>
          </a:prstGeom>
          <a:solidFill>
            <a:srgbClr val="323232"/>
          </a:solid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B486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496" b="37979"/>
          <a:stretch>
            <a:fillRect/>
          </a:stretch>
        </p:blipFill>
        <p:spPr>
          <a:xfrm>
            <a:off x="-323850" y="8672512"/>
            <a:ext cx="18935700" cy="2085975"/>
          </a:xfrm>
          <a:prstGeom prst="rect">
            <a:avLst/>
          </a:prstGeom>
        </p:spPr>
      </p:pic>
      <p:sp>
        <p:nvSpPr>
          <p:cNvPr id="3" name="AutoShape 3"/>
          <p:cNvSpPr/>
          <p:nvPr/>
        </p:nvSpPr>
        <p:spPr>
          <a:xfrm>
            <a:off x="9124950" y="-1143000"/>
            <a:ext cx="38100" cy="2171700"/>
          </a:xfrm>
          <a:prstGeom prst="rect">
            <a:avLst/>
          </a:prstGeom>
          <a:solidFill>
            <a:srgbClr val="FFFFFF"/>
          </a:solidFill>
        </p:spPr>
      </p:sp>
      <p:grpSp>
        <p:nvGrpSpPr>
          <p:cNvPr id="4" name="Group 4"/>
          <p:cNvGrpSpPr/>
          <p:nvPr/>
        </p:nvGrpSpPr>
        <p:grpSpPr>
          <a:xfrm>
            <a:off x="2087553" y="2246878"/>
            <a:ext cx="14150993" cy="4836357"/>
            <a:chOff x="0" y="0"/>
            <a:chExt cx="18867991" cy="6448475"/>
          </a:xfrm>
        </p:grpSpPr>
        <p:sp>
          <p:nvSpPr>
            <p:cNvPr id="5" name="TextBox 5"/>
            <p:cNvSpPr txBox="1"/>
            <p:nvPr/>
          </p:nvSpPr>
          <p:spPr>
            <a:xfrm>
              <a:off x="0" y="1844726"/>
              <a:ext cx="18867991" cy="4603750"/>
            </a:xfrm>
            <a:prstGeom prst="rect">
              <a:avLst/>
            </a:prstGeom>
          </p:spPr>
          <p:txBody>
            <a:bodyPr lIns="0" tIns="0" rIns="0" bIns="0" rtlCol="0" anchor="t">
              <a:spAutoFit/>
            </a:bodyPr>
            <a:lstStyle/>
            <a:p>
              <a:pPr algn="ctr">
                <a:lnSpc>
                  <a:spcPts val="25000"/>
                </a:lnSpc>
              </a:pPr>
              <a:r>
                <a:rPr lang="en-US" sz="25000">
                  <a:solidFill>
                    <a:srgbClr val="FFFFFF"/>
                  </a:solidFill>
                  <a:latin typeface="Athelas"/>
                </a:rPr>
                <a:t>Rule of 7</a:t>
              </a:r>
            </a:p>
          </p:txBody>
        </p:sp>
        <p:sp>
          <p:nvSpPr>
            <p:cNvPr id="6" name="TextBox 6"/>
            <p:cNvSpPr txBox="1"/>
            <p:nvPr/>
          </p:nvSpPr>
          <p:spPr>
            <a:xfrm>
              <a:off x="3214757" y="0"/>
              <a:ext cx="12387677" cy="609600"/>
            </a:xfrm>
            <a:prstGeom prst="rect">
              <a:avLst/>
            </a:prstGeom>
          </p:spPr>
          <p:txBody>
            <a:bodyPr lIns="0" tIns="0" rIns="0" bIns="0" rtlCol="0" anchor="t">
              <a:spAutoFit/>
            </a:bodyPr>
            <a:lstStyle/>
            <a:p>
              <a:pPr algn="ctr">
                <a:lnSpc>
                  <a:spcPts val="3600"/>
                </a:lnSpc>
              </a:pPr>
              <a:r>
                <a:rPr lang="en-US" sz="3000" spc="179">
                  <a:solidFill>
                    <a:srgbClr val="FFFFFF"/>
                  </a:solidFill>
                  <a:latin typeface="Noto Sans Bold"/>
                </a:rPr>
                <a:t>REMEMBER THE</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B486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523" r="28523"/>
          <a:stretch>
            <a:fillRect/>
          </a:stretch>
        </p:blipFill>
        <p:spPr>
          <a:xfrm>
            <a:off x="-288746" y="-502713"/>
            <a:ext cx="7280096" cy="11292425"/>
          </a:xfrm>
          <a:prstGeom prst="rect">
            <a:avLst/>
          </a:prstGeom>
        </p:spPr>
      </p:pic>
      <p:grpSp>
        <p:nvGrpSpPr>
          <p:cNvPr id="3" name="Group 3"/>
          <p:cNvGrpSpPr/>
          <p:nvPr/>
        </p:nvGrpSpPr>
        <p:grpSpPr>
          <a:xfrm>
            <a:off x="9658350" y="1790700"/>
            <a:ext cx="6238814" cy="4164177"/>
            <a:chOff x="0" y="0"/>
            <a:chExt cx="8318418" cy="5552236"/>
          </a:xfrm>
        </p:grpSpPr>
        <p:sp>
          <p:nvSpPr>
            <p:cNvPr id="4" name="TextBox 4"/>
            <p:cNvSpPr txBox="1"/>
            <p:nvPr/>
          </p:nvSpPr>
          <p:spPr>
            <a:xfrm>
              <a:off x="0" y="142875"/>
              <a:ext cx="8318418" cy="2837392"/>
            </a:xfrm>
            <a:prstGeom prst="rect">
              <a:avLst/>
            </a:prstGeom>
          </p:spPr>
          <p:txBody>
            <a:bodyPr lIns="0" tIns="0" rIns="0" bIns="0" rtlCol="0" anchor="t">
              <a:spAutoFit/>
            </a:bodyPr>
            <a:lstStyle/>
            <a:p>
              <a:pPr>
                <a:lnSpc>
                  <a:spcPts val="8000"/>
                </a:lnSpc>
              </a:pPr>
              <a:r>
                <a:rPr lang="en-US" sz="8000" spc="240">
                  <a:solidFill>
                    <a:srgbClr val="FFFFFF"/>
                  </a:solidFill>
                  <a:latin typeface="Athelas"/>
                </a:rPr>
                <a:t>Rule of 7 Defined</a:t>
              </a:r>
            </a:p>
          </p:txBody>
        </p:sp>
        <p:sp>
          <p:nvSpPr>
            <p:cNvPr id="5" name="TextBox 5"/>
            <p:cNvSpPr txBox="1"/>
            <p:nvPr/>
          </p:nvSpPr>
          <p:spPr>
            <a:xfrm>
              <a:off x="0" y="3617391"/>
              <a:ext cx="8318418" cy="1934845"/>
            </a:xfrm>
            <a:prstGeom prst="rect">
              <a:avLst/>
            </a:prstGeom>
          </p:spPr>
          <p:txBody>
            <a:bodyPr lIns="0" tIns="0" rIns="0" bIns="0" rtlCol="0" anchor="t">
              <a:spAutoFit/>
            </a:bodyPr>
            <a:lstStyle/>
            <a:p>
              <a:pPr>
                <a:lnSpc>
                  <a:spcPts val="3900"/>
                </a:lnSpc>
              </a:pPr>
              <a:r>
                <a:rPr lang="en-US" sz="2600" spc="26">
                  <a:solidFill>
                    <a:srgbClr val="FFFFFF"/>
                  </a:solidFill>
                  <a:latin typeface="Noto Sans"/>
                </a:rPr>
                <a:t>A person needs to be exposed to a message at least seven times before they’ll take a desired action.</a:t>
              </a:r>
            </a:p>
          </p:txBody>
        </p:sp>
      </p:grpSp>
      <p:sp>
        <p:nvSpPr>
          <p:cNvPr id="6" name="AutoShape 6"/>
          <p:cNvSpPr/>
          <p:nvPr/>
        </p:nvSpPr>
        <p:spPr>
          <a:xfrm>
            <a:off x="5981700" y="3448050"/>
            <a:ext cx="2019300" cy="38100"/>
          </a:xfrm>
          <a:prstGeom prst="rect">
            <a:avLst/>
          </a:prstGeom>
          <a:solidFill>
            <a:srgbClr val="F5EEE8"/>
          </a:solid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grpSp>
        <p:nvGrpSpPr>
          <p:cNvPr id="2" name="Group 2"/>
          <p:cNvGrpSpPr/>
          <p:nvPr/>
        </p:nvGrpSpPr>
        <p:grpSpPr>
          <a:xfrm>
            <a:off x="1936811" y="1323494"/>
            <a:ext cx="6852358" cy="2238945"/>
            <a:chOff x="0" y="0"/>
            <a:chExt cx="9136477" cy="2985260"/>
          </a:xfrm>
        </p:grpSpPr>
        <p:sp>
          <p:nvSpPr>
            <p:cNvPr id="3" name="TextBox 3"/>
            <p:cNvSpPr txBox="1"/>
            <p:nvPr/>
          </p:nvSpPr>
          <p:spPr>
            <a:xfrm>
              <a:off x="0" y="0"/>
              <a:ext cx="9136477" cy="609600"/>
            </a:xfrm>
            <a:prstGeom prst="rect">
              <a:avLst/>
            </a:prstGeom>
          </p:spPr>
          <p:txBody>
            <a:bodyPr lIns="0" tIns="0" rIns="0" bIns="0" rtlCol="0" anchor="t">
              <a:spAutoFit/>
            </a:bodyPr>
            <a:lstStyle/>
            <a:p>
              <a:pPr algn="r">
                <a:lnSpc>
                  <a:spcPts val="3600"/>
                </a:lnSpc>
              </a:pPr>
              <a:r>
                <a:rPr lang="en-US" sz="3000" spc="179">
                  <a:solidFill>
                    <a:srgbClr val="323232"/>
                  </a:solidFill>
                  <a:latin typeface="Noto Sans Bold"/>
                </a:rPr>
                <a:t>CHANNEL</a:t>
              </a:r>
            </a:p>
          </p:txBody>
        </p:sp>
        <p:sp>
          <p:nvSpPr>
            <p:cNvPr id="4" name="TextBox 4"/>
            <p:cNvSpPr txBox="1"/>
            <p:nvPr/>
          </p:nvSpPr>
          <p:spPr>
            <a:xfrm>
              <a:off x="0" y="1050415"/>
              <a:ext cx="9136477" cy="1934845"/>
            </a:xfrm>
            <a:prstGeom prst="rect">
              <a:avLst/>
            </a:prstGeom>
          </p:spPr>
          <p:txBody>
            <a:bodyPr lIns="0" tIns="0" rIns="0" bIns="0" rtlCol="0" anchor="t">
              <a:spAutoFit/>
            </a:bodyPr>
            <a:lstStyle/>
            <a:p>
              <a:pPr algn="r">
                <a:lnSpc>
                  <a:spcPts val="3900"/>
                </a:lnSpc>
              </a:pPr>
              <a:r>
                <a:rPr lang="en-US" sz="2600" spc="26">
                  <a:solidFill>
                    <a:srgbClr val="323232"/>
                  </a:solidFill>
                  <a:latin typeface="Noto Sans"/>
                </a:rPr>
                <a:t>refers to the communication medium, such as radio, print, TV, text messages, websites, or social media</a:t>
              </a:r>
            </a:p>
          </p:txBody>
        </p:sp>
      </p:grpSp>
      <p:pic>
        <p:nvPicPr>
          <p:cNvPr id="5" name="Picture 5"/>
          <p:cNvPicPr>
            <a:picLocks noChangeAspect="1"/>
          </p:cNvPicPr>
          <p:nvPr/>
        </p:nvPicPr>
        <p:blipFill>
          <a:blip r:embed="rId2"/>
          <a:srcRect t="349" b="349"/>
          <a:stretch>
            <a:fillRect/>
          </a:stretch>
        </p:blipFill>
        <p:spPr>
          <a:xfrm>
            <a:off x="10528381" y="1028700"/>
            <a:ext cx="6730919" cy="4457307"/>
          </a:xfrm>
          <a:prstGeom prst="rect">
            <a:avLst/>
          </a:prstGeom>
        </p:spPr>
      </p:pic>
      <p:sp>
        <p:nvSpPr>
          <p:cNvPr id="6" name="AutoShape 6"/>
          <p:cNvSpPr/>
          <p:nvPr/>
        </p:nvSpPr>
        <p:spPr>
          <a:xfrm>
            <a:off x="9518731" y="2423916"/>
            <a:ext cx="2019300" cy="38100"/>
          </a:xfrm>
          <a:prstGeom prst="rect">
            <a:avLst/>
          </a:prstGeom>
          <a:solidFill>
            <a:srgbClr val="323232"/>
          </a:solidFill>
        </p:spPr>
      </p:sp>
      <p:pic>
        <p:nvPicPr>
          <p:cNvPr id="7" name="Picture 7"/>
          <p:cNvPicPr>
            <a:picLocks noChangeAspect="1"/>
          </p:cNvPicPr>
          <p:nvPr/>
        </p:nvPicPr>
        <p:blipFill>
          <a:blip r:embed="rId3"/>
          <a:srcRect t="349" b="349"/>
          <a:stretch>
            <a:fillRect/>
          </a:stretch>
        </p:blipFill>
        <p:spPr>
          <a:xfrm>
            <a:off x="1028700" y="4800993"/>
            <a:ext cx="6730919" cy="4457307"/>
          </a:xfrm>
          <a:prstGeom prst="rect">
            <a:avLst/>
          </a:prstGeom>
        </p:spPr>
      </p:pic>
      <p:grpSp>
        <p:nvGrpSpPr>
          <p:cNvPr id="8" name="Group 8"/>
          <p:cNvGrpSpPr/>
          <p:nvPr/>
        </p:nvGrpSpPr>
        <p:grpSpPr>
          <a:xfrm>
            <a:off x="9428698" y="6772471"/>
            <a:ext cx="6814258" cy="2315145"/>
            <a:chOff x="0" y="0"/>
            <a:chExt cx="9085677" cy="3086860"/>
          </a:xfrm>
        </p:grpSpPr>
        <p:sp>
          <p:nvSpPr>
            <p:cNvPr id="9" name="TextBox 9"/>
            <p:cNvSpPr txBox="1"/>
            <p:nvPr/>
          </p:nvSpPr>
          <p:spPr>
            <a:xfrm>
              <a:off x="0" y="0"/>
              <a:ext cx="9085677" cy="609600"/>
            </a:xfrm>
            <a:prstGeom prst="rect">
              <a:avLst/>
            </a:prstGeom>
          </p:spPr>
          <p:txBody>
            <a:bodyPr lIns="0" tIns="0" rIns="0" bIns="0" rtlCol="0" anchor="t">
              <a:spAutoFit/>
            </a:bodyPr>
            <a:lstStyle/>
            <a:p>
              <a:pPr>
                <a:lnSpc>
                  <a:spcPts val="3600"/>
                </a:lnSpc>
              </a:pPr>
              <a:r>
                <a:rPr lang="en-US" sz="3000" spc="179">
                  <a:solidFill>
                    <a:srgbClr val="323232"/>
                  </a:solidFill>
                  <a:latin typeface="Noto Sans Bold"/>
                </a:rPr>
                <a:t>PLATFORM</a:t>
              </a:r>
            </a:p>
          </p:txBody>
        </p:sp>
        <p:sp>
          <p:nvSpPr>
            <p:cNvPr id="10" name="TextBox 10"/>
            <p:cNvSpPr txBox="1"/>
            <p:nvPr/>
          </p:nvSpPr>
          <p:spPr>
            <a:xfrm>
              <a:off x="0" y="1152015"/>
              <a:ext cx="9085677" cy="1934845"/>
            </a:xfrm>
            <a:prstGeom prst="rect">
              <a:avLst/>
            </a:prstGeom>
          </p:spPr>
          <p:txBody>
            <a:bodyPr lIns="0" tIns="0" rIns="0" bIns="0" rtlCol="0" anchor="t">
              <a:spAutoFit/>
            </a:bodyPr>
            <a:lstStyle/>
            <a:p>
              <a:pPr>
                <a:lnSpc>
                  <a:spcPts val="3900"/>
                </a:lnSpc>
              </a:pPr>
              <a:r>
                <a:rPr lang="en-US" sz="2600" spc="26">
                  <a:solidFill>
                    <a:srgbClr val="323232"/>
                  </a:solidFill>
                  <a:latin typeface="Noto Sans"/>
                </a:rPr>
                <a:t>refers to different kinds of social media such as Facebook, Snapchat, YouTube, and Instagram</a:t>
              </a:r>
            </a:p>
          </p:txBody>
        </p:sp>
      </p:grpSp>
      <p:sp>
        <p:nvSpPr>
          <p:cNvPr id="11" name="AutoShape 11"/>
          <p:cNvSpPr/>
          <p:nvPr/>
        </p:nvSpPr>
        <p:spPr>
          <a:xfrm>
            <a:off x="6833105" y="7910994"/>
            <a:ext cx="2019300" cy="38100"/>
          </a:xfrm>
          <a:prstGeom prst="rect">
            <a:avLst/>
          </a:prstGeom>
          <a:solidFill>
            <a:srgbClr val="323232"/>
          </a:solid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B486B"/>
        </a:solidFill>
        <a:effectLst/>
      </p:bgPr>
    </p:bg>
    <p:spTree>
      <p:nvGrpSpPr>
        <p:cNvPr id="1" name=""/>
        <p:cNvGrpSpPr/>
        <p:nvPr/>
      </p:nvGrpSpPr>
      <p:grpSpPr>
        <a:xfrm>
          <a:off x="0" y="0"/>
          <a:ext cx="0" cy="0"/>
          <a:chOff x="0" y="0"/>
          <a:chExt cx="0" cy="0"/>
        </a:xfrm>
      </p:grpSpPr>
      <p:sp>
        <p:nvSpPr>
          <p:cNvPr id="2" name="TextBox 2"/>
          <p:cNvSpPr txBox="1"/>
          <p:nvPr/>
        </p:nvSpPr>
        <p:spPr>
          <a:xfrm>
            <a:off x="2238083" y="1600754"/>
            <a:ext cx="8067614" cy="1872615"/>
          </a:xfrm>
          <a:prstGeom prst="rect">
            <a:avLst/>
          </a:prstGeom>
        </p:spPr>
        <p:txBody>
          <a:bodyPr lIns="0" tIns="0" rIns="0" bIns="0" rtlCol="0" anchor="t">
            <a:spAutoFit/>
          </a:bodyPr>
          <a:lstStyle/>
          <a:p>
            <a:pPr>
              <a:lnSpc>
                <a:spcPts val="3600"/>
              </a:lnSpc>
            </a:pPr>
            <a:r>
              <a:rPr lang="en-US" sz="3600" spc="107">
                <a:solidFill>
                  <a:srgbClr val="FFFFFF"/>
                </a:solidFill>
                <a:latin typeface="Athelas"/>
              </a:rPr>
              <a:t>Effective communication strategies work across all channels and platforms to reach people where they are, conveying one consistent goal or message.</a:t>
            </a:r>
          </a:p>
        </p:txBody>
      </p:sp>
      <p:grpSp>
        <p:nvGrpSpPr>
          <p:cNvPr id="3" name="Group 3"/>
          <p:cNvGrpSpPr/>
          <p:nvPr/>
        </p:nvGrpSpPr>
        <p:grpSpPr>
          <a:xfrm>
            <a:off x="2238083" y="4081462"/>
            <a:ext cx="8643058" cy="3962583"/>
            <a:chOff x="0" y="-28575"/>
            <a:chExt cx="11524077" cy="5283445"/>
          </a:xfrm>
        </p:grpSpPr>
        <p:sp>
          <p:nvSpPr>
            <p:cNvPr id="4" name="TextBox 4"/>
            <p:cNvSpPr txBox="1"/>
            <p:nvPr/>
          </p:nvSpPr>
          <p:spPr>
            <a:xfrm>
              <a:off x="0" y="-28575"/>
              <a:ext cx="11524077" cy="597535"/>
            </a:xfrm>
            <a:prstGeom prst="rect">
              <a:avLst/>
            </a:prstGeom>
          </p:spPr>
          <p:txBody>
            <a:bodyPr lIns="0" tIns="0" rIns="0" bIns="0" rtlCol="0" anchor="t">
              <a:spAutoFit/>
            </a:bodyPr>
            <a:lstStyle/>
            <a:p>
              <a:pPr>
                <a:lnSpc>
                  <a:spcPts val="3640"/>
                </a:lnSpc>
              </a:pPr>
              <a:r>
                <a:rPr lang="en-US" sz="2800" b="1" spc="280" dirty="0">
                  <a:solidFill>
                    <a:srgbClr val="FFFFFF"/>
                  </a:solidFill>
                  <a:latin typeface="Noto Sans"/>
                </a:rPr>
                <a:t>INDIVIDUALS CAN LEVERAGE:</a:t>
              </a:r>
            </a:p>
          </p:txBody>
        </p:sp>
        <p:sp>
          <p:nvSpPr>
            <p:cNvPr id="5" name="TextBox 5"/>
            <p:cNvSpPr txBox="1"/>
            <p:nvPr/>
          </p:nvSpPr>
          <p:spPr>
            <a:xfrm>
              <a:off x="0" y="638905"/>
              <a:ext cx="11524077" cy="4615965"/>
            </a:xfrm>
            <a:prstGeom prst="rect">
              <a:avLst/>
            </a:prstGeom>
          </p:spPr>
          <p:txBody>
            <a:bodyPr lIns="0" tIns="0" rIns="0" bIns="0" rtlCol="0" anchor="t">
              <a:spAutoFit/>
            </a:bodyPr>
            <a:lstStyle/>
            <a:p>
              <a:pPr marL="561341" lvl="1" indent="-280670">
                <a:lnSpc>
                  <a:spcPts val="3900"/>
                </a:lnSpc>
                <a:buFont typeface="Arial"/>
                <a:buChar char="•"/>
              </a:pPr>
              <a:r>
                <a:rPr lang="en-US" sz="2600" spc="26" dirty="0">
                  <a:solidFill>
                    <a:srgbClr val="FFFFFF"/>
                  </a:solidFill>
                  <a:latin typeface="Noto Sans"/>
                </a:rPr>
                <a:t>in-person interactions and conversations</a:t>
              </a:r>
            </a:p>
            <a:p>
              <a:pPr marL="561341" lvl="1" indent="-280670">
                <a:lnSpc>
                  <a:spcPts val="3900"/>
                </a:lnSpc>
                <a:buFont typeface="Arial"/>
                <a:buChar char="•"/>
              </a:pPr>
              <a:r>
                <a:rPr lang="en-US" sz="2600" spc="26" dirty="0">
                  <a:solidFill>
                    <a:srgbClr val="FFFFFF"/>
                  </a:solidFill>
                  <a:latin typeface="Noto Sans"/>
                </a:rPr>
                <a:t>website updates</a:t>
              </a:r>
            </a:p>
            <a:p>
              <a:pPr marL="561341" lvl="1" indent="-280670">
                <a:lnSpc>
                  <a:spcPts val="3900"/>
                </a:lnSpc>
                <a:buFont typeface="Arial"/>
                <a:buChar char="•"/>
              </a:pPr>
              <a:r>
                <a:rPr lang="en-US" sz="2600" spc="26" dirty="0">
                  <a:solidFill>
                    <a:srgbClr val="FFFFFF"/>
                  </a:solidFill>
                  <a:latin typeface="Noto Sans"/>
                </a:rPr>
                <a:t>text messages</a:t>
              </a:r>
            </a:p>
            <a:p>
              <a:pPr marL="561341" lvl="1" indent="-280670">
                <a:lnSpc>
                  <a:spcPts val="3900"/>
                </a:lnSpc>
                <a:buFont typeface="Arial"/>
                <a:buChar char="•"/>
              </a:pPr>
              <a:r>
                <a:rPr lang="en-US" sz="2600" spc="26" dirty="0">
                  <a:solidFill>
                    <a:srgbClr val="FFFFFF"/>
                  </a:solidFill>
                  <a:latin typeface="Noto Sans"/>
                </a:rPr>
                <a:t>flyers</a:t>
              </a:r>
            </a:p>
            <a:p>
              <a:pPr marL="561341" lvl="1" indent="-280670">
                <a:lnSpc>
                  <a:spcPts val="3900"/>
                </a:lnSpc>
                <a:buFont typeface="Arial"/>
                <a:buChar char="•"/>
              </a:pPr>
              <a:r>
                <a:rPr lang="en-US" sz="2600" spc="26" dirty="0">
                  <a:solidFill>
                    <a:srgbClr val="FFFFFF"/>
                  </a:solidFill>
                  <a:latin typeface="Noto Sans"/>
                </a:rPr>
                <a:t>group messaging tools</a:t>
              </a:r>
            </a:p>
            <a:p>
              <a:pPr marL="561341" lvl="1" indent="-280670">
                <a:lnSpc>
                  <a:spcPts val="3900"/>
                </a:lnSpc>
                <a:buFont typeface="Arial"/>
                <a:buChar char="•"/>
              </a:pPr>
              <a:r>
                <a:rPr lang="en-US" sz="2600" spc="26" dirty="0">
                  <a:solidFill>
                    <a:srgbClr val="FFFFFF"/>
                  </a:solidFill>
                  <a:latin typeface="Noto Sans"/>
                </a:rPr>
                <a:t>emails</a:t>
              </a:r>
            </a:p>
            <a:p>
              <a:pPr marL="561341" lvl="1" indent="-280670">
                <a:lnSpc>
                  <a:spcPts val="3900"/>
                </a:lnSpc>
                <a:buFont typeface="Arial"/>
                <a:buChar char="•"/>
              </a:pPr>
              <a:r>
                <a:rPr lang="en-US" sz="2600" spc="26" dirty="0">
                  <a:solidFill>
                    <a:srgbClr val="FFFFFF"/>
                  </a:solidFill>
                  <a:latin typeface="Noto Sans"/>
                </a:rPr>
                <a:t>your social media profiles</a:t>
              </a:r>
            </a:p>
          </p:txBody>
        </p:sp>
      </p:grpSp>
      <p:sp>
        <p:nvSpPr>
          <p:cNvPr id="6" name="AutoShape 6"/>
          <p:cNvSpPr/>
          <p:nvPr/>
        </p:nvSpPr>
        <p:spPr>
          <a:xfrm>
            <a:off x="-457200" y="2495550"/>
            <a:ext cx="2019300" cy="38100"/>
          </a:xfrm>
          <a:prstGeom prst="rect">
            <a:avLst/>
          </a:prstGeom>
          <a:solidFill>
            <a:srgbClr val="FFFFFF"/>
          </a:solidFill>
        </p:spPr>
      </p:sp>
      <p:sp>
        <p:nvSpPr>
          <p:cNvPr id="7" name="AutoShape 7"/>
          <p:cNvSpPr/>
          <p:nvPr/>
        </p:nvSpPr>
        <p:spPr>
          <a:xfrm>
            <a:off x="13411200" y="0"/>
            <a:ext cx="4457700" cy="8877300"/>
          </a:xfrm>
          <a:prstGeom prst="rect">
            <a:avLst/>
          </a:prstGeom>
          <a:solidFill>
            <a:srgbClr val="E8F0F8"/>
          </a:solidFill>
        </p:spPr>
      </p:sp>
      <p:grpSp>
        <p:nvGrpSpPr>
          <p:cNvPr id="8" name="Group 8"/>
          <p:cNvGrpSpPr/>
          <p:nvPr/>
        </p:nvGrpSpPr>
        <p:grpSpPr>
          <a:xfrm>
            <a:off x="12534900" y="1600200"/>
            <a:ext cx="4724400" cy="8686800"/>
            <a:chOff x="0" y="0"/>
            <a:chExt cx="6299200" cy="11582400"/>
          </a:xfrm>
        </p:grpSpPr>
        <p:pic>
          <p:nvPicPr>
            <p:cNvPr id="9" name="Picture 9"/>
            <p:cNvPicPr>
              <a:picLocks noChangeAspect="1"/>
            </p:cNvPicPr>
            <p:nvPr/>
          </p:nvPicPr>
          <p:blipFill>
            <a:blip r:embed="rId3"/>
            <a:srcRect l="22342" r="22342"/>
            <a:stretch>
              <a:fillRect/>
            </a:stretch>
          </p:blipFill>
          <p:spPr>
            <a:xfrm>
              <a:off x="0" y="3945467"/>
              <a:ext cx="6299200" cy="7636933"/>
            </a:xfrm>
            <a:prstGeom prst="rect">
              <a:avLst/>
            </a:prstGeom>
          </p:spPr>
        </p:pic>
        <p:pic>
          <p:nvPicPr>
            <p:cNvPr id="10" name="Picture 10"/>
            <p:cNvPicPr>
              <a:picLocks noChangeAspect="1"/>
            </p:cNvPicPr>
            <p:nvPr/>
          </p:nvPicPr>
          <p:blipFill>
            <a:blip r:embed="rId4"/>
            <a:srcRect l="2881" r="2881"/>
            <a:stretch>
              <a:fillRect/>
            </a:stretch>
          </p:blipFill>
          <p:spPr>
            <a:xfrm>
              <a:off x="0" y="0"/>
              <a:ext cx="6299200" cy="3818467"/>
            </a:xfrm>
            <a:prstGeom prst="rect">
              <a:avLst/>
            </a:prstGeom>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AutoShape 2"/>
          <p:cNvSpPr/>
          <p:nvPr/>
        </p:nvSpPr>
        <p:spPr>
          <a:xfrm>
            <a:off x="1028700" y="0"/>
            <a:ext cx="4589487" cy="10287000"/>
          </a:xfrm>
          <a:prstGeom prst="rect">
            <a:avLst/>
          </a:prstGeom>
          <a:solidFill>
            <a:srgbClr val="3B486B"/>
          </a:solidFill>
        </p:spPr>
      </p:sp>
      <p:sp>
        <p:nvSpPr>
          <p:cNvPr id="3" name="AutoShape 3"/>
          <p:cNvSpPr/>
          <p:nvPr/>
        </p:nvSpPr>
        <p:spPr>
          <a:xfrm>
            <a:off x="10094626" y="6511274"/>
            <a:ext cx="2019300" cy="38100"/>
          </a:xfrm>
          <a:prstGeom prst="rect">
            <a:avLst/>
          </a:prstGeom>
          <a:solidFill>
            <a:srgbClr val="323232"/>
          </a:solidFill>
        </p:spPr>
      </p:sp>
      <p:pic>
        <p:nvPicPr>
          <p:cNvPr id="4" name="Picture 4"/>
          <p:cNvPicPr>
            <a:picLocks noChangeAspect="1"/>
          </p:cNvPicPr>
          <p:nvPr/>
        </p:nvPicPr>
        <p:blipFill>
          <a:blip r:embed="rId2"/>
          <a:srcRect/>
          <a:stretch>
            <a:fillRect/>
          </a:stretch>
        </p:blipFill>
        <p:spPr>
          <a:xfrm>
            <a:off x="3156010" y="1082930"/>
            <a:ext cx="6593967" cy="8229600"/>
          </a:xfrm>
          <a:prstGeom prst="rect">
            <a:avLst/>
          </a:prstGeom>
        </p:spPr>
      </p:pic>
      <p:sp>
        <p:nvSpPr>
          <p:cNvPr id="5" name="TextBox 5"/>
          <p:cNvSpPr txBox="1"/>
          <p:nvPr/>
        </p:nvSpPr>
        <p:spPr>
          <a:xfrm>
            <a:off x="13115986" y="5255879"/>
            <a:ext cx="4143314" cy="2463165"/>
          </a:xfrm>
          <a:prstGeom prst="rect">
            <a:avLst/>
          </a:prstGeom>
        </p:spPr>
        <p:txBody>
          <a:bodyPr lIns="0" tIns="0" rIns="0" bIns="0" rtlCol="0" anchor="t">
            <a:spAutoFit/>
          </a:bodyPr>
          <a:lstStyle/>
          <a:p>
            <a:pPr>
              <a:lnSpc>
                <a:spcPts val="3900"/>
              </a:lnSpc>
            </a:pPr>
            <a:r>
              <a:rPr lang="en-US" sz="2600" spc="26">
                <a:solidFill>
                  <a:srgbClr val="323232"/>
                </a:solidFill>
                <a:latin typeface="Noto Sans Bold"/>
              </a:rPr>
              <a:t>GET ORGANIZED!</a:t>
            </a:r>
          </a:p>
          <a:p>
            <a:pPr>
              <a:lnSpc>
                <a:spcPts val="3900"/>
              </a:lnSpc>
            </a:pPr>
            <a:r>
              <a:rPr lang="en-US" sz="2600" spc="26">
                <a:solidFill>
                  <a:srgbClr val="323232"/>
                </a:solidFill>
                <a:latin typeface="Noto Sans"/>
              </a:rPr>
              <a:t>To be successful, you'll have to plan &amp; organize across all your communication channels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B486B"/>
        </a:solidFill>
        <a:effectLst/>
      </p:bgPr>
    </p:bg>
    <p:spTree>
      <p:nvGrpSpPr>
        <p:cNvPr id="1" name=""/>
        <p:cNvGrpSpPr/>
        <p:nvPr/>
      </p:nvGrpSpPr>
      <p:grpSpPr>
        <a:xfrm>
          <a:off x="0" y="0"/>
          <a:ext cx="0" cy="0"/>
          <a:chOff x="0" y="0"/>
          <a:chExt cx="0" cy="0"/>
        </a:xfrm>
      </p:grpSpPr>
      <p:sp>
        <p:nvSpPr>
          <p:cNvPr id="2" name="AutoShape 2"/>
          <p:cNvSpPr/>
          <p:nvPr/>
        </p:nvSpPr>
        <p:spPr>
          <a:xfrm>
            <a:off x="-990600" y="5124450"/>
            <a:ext cx="2019300" cy="38100"/>
          </a:xfrm>
          <a:prstGeom prst="rect">
            <a:avLst/>
          </a:prstGeom>
          <a:solidFill>
            <a:srgbClr val="FFFFFF"/>
          </a:solidFill>
        </p:spPr>
      </p:sp>
      <p:grpSp>
        <p:nvGrpSpPr>
          <p:cNvPr id="3" name="Group 3"/>
          <p:cNvGrpSpPr/>
          <p:nvPr/>
        </p:nvGrpSpPr>
        <p:grpSpPr>
          <a:xfrm>
            <a:off x="12182172" y="3380371"/>
            <a:ext cx="4845252" cy="1896748"/>
            <a:chOff x="0" y="0"/>
            <a:chExt cx="6460336" cy="2528998"/>
          </a:xfrm>
        </p:grpSpPr>
        <p:sp>
          <p:nvSpPr>
            <p:cNvPr id="4" name="TextBox 4"/>
            <p:cNvSpPr txBox="1"/>
            <p:nvPr/>
          </p:nvSpPr>
          <p:spPr>
            <a:xfrm>
              <a:off x="0" y="-28575"/>
              <a:ext cx="6460336" cy="1213908"/>
            </a:xfrm>
            <a:prstGeom prst="rect">
              <a:avLst/>
            </a:prstGeom>
          </p:spPr>
          <p:txBody>
            <a:bodyPr lIns="0" tIns="0" rIns="0" bIns="0" rtlCol="0" anchor="t">
              <a:spAutoFit/>
            </a:bodyPr>
            <a:lstStyle/>
            <a:p>
              <a:pPr>
                <a:lnSpc>
                  <a:spcPts val="3640"/>
                </a:lnSpc>
              </a:pPr>
              <a:r>
                <a:rPr lang="en-US" sz="2800" spc="280" dirty="0">
                  <a:solidFill>
                    <a:srgbClr val="FFFFFF"/>
                  </a:solidFill>
                  <a:latin typeface="Noto Sans Bold"/>
                </a:rPr>
                <a:t>DEVELOP A CONTENT CALENDAR</a:t>
              </a:r>
            </a:p>
          </p:txBody>
        </p:sp>
        <p:sp>
          <p:nvSpPr>
            <p:cNvPr id="5" name="TextBox 5"/>
            <p:cNvSpPr txBox="1"/>
            <p:nvPr/>
          </p:nvSpPr>
          <p:spPr>
            <a:xfrm>
              <a:off x="0" y="1707943"/>
              <a:ext cx="6460336" cy="821055"/>
            </a:xfrm>
            <a:prstGeom prst="rect">
              <a:avLst/>
            </a:prstGeom>
          </p:spPr>
          <p:txBody>
            <a:bodyPr lIns="0" tIns="0" rIns="0" bIns="0" rtlCol="0" anchor="t">
              <a:spAutoFit/>
            </a:bodyPr>
            <a:lstStyle/>
            <a:p>
              <a:pPr>
                <a:lnSpc>
                  <a:spcPts val="2520"/>
                </a:lnSpc>
              </a:pPr>
              <a:r>
                <a:rPr lang="en-US" sz="1800">
                  <a:solidFill>
                    <a:srgbClr val="FFFFFF"/>
                  </a:solidFill>
                  <a:latin typeface="Noto Sans"/>
                </a:rPr>
                <a:t>that enables you to plan across all channels and platforms.</a:t>
              </a:r>
            </a:p>
          </p:txBody>
        </p:sp>
      </p:grpSp>
      <p:grpSp>
        <p:nvGrpSpPr>
          <p:cNvPr id="6" name="Group 6"/>
          <p:cNvGrpSpPr/>
          <p:nvPr/>
        </p:nvGrpSpPr>
        <p:grpSpPr>
          <a:xfrm>
            <a:off x="2143186" y="3217686"/>
            <a:ext cx="7534214" cy="3851629"/>
            <a:chOff x="0" y="0"/>
            <a:chExt cx="10045618" cy="5135505"/>
          </a:xfrm>
        </p:grpSpPr>
        <p:sp>
          <p:nvSpPr>
            <p:cNvPr id="7" name="TextBox 7"/>
            <p:cNvSpPr txBox="1"/>
            <p:nvPr/>
          </p:nvSpPr>
          <p:spPr>
            <a:xfrm>
              <a:off x="0" y="142875"/>
              <a:ext cx="10045618" cy="2837392"/>
            </a:xfrm>
            <a:prstGeom prst="rect">
              <a:avLst/>
            </a:prstGeom>
          </p:spPr>
          <p:txBody>
            <a:bodyPr lIns="0" tIns="0" rIns="0" bIns="0" rtlCol="0" anchor="t">
              <a:spAutoFit/>
            </a:bodyPr>
            <a:lstStyle/>
            <a:p>
              <a:pPr>
                <a:lnSpc>
                  <a:spcPts val="8000"/>
                </a:lnSpc>
              </a:pPr>
              <a:r>
                <a:rPr lang="en-US" sz="8000" spc="240">
                  <a:solidFill>
                    <a:srgbClr val="FFFFFF"/>
                  </a:solidFill>
                  <a:latin typeface="Athelas"/>
                </a:rPr>
                <a:t>Tips For Organization</a:t>
              </a:r>
            </a:p>
          </p:txBody>
        </p:sp>
        <p:sp>
          <p:nvSpPr>
            <p:cNvPr id="8" name="TextBox 8"/>
            <p:cNvSpPr txBox="1"/>
            <p:nvPr/>
          </p:nvSpPr>
          <p:spPr>
            <a:xfrm>
              <a:off x="0" y="3916305"/>
              <a:ext cx="10045618" cy="1219200"/>
            </a:xfrm>
            <a:prstGeom prst="rect">
              <a:avLst/>
            </a:prstGeom>
          </p:spPr>
          <p:txBody>
            <a:bodyPr lIns="0" tIns="0" rIns="0" bIns="0" rtlCol="0" anchor="t">
              <a:spAutoFit/>
            </a:bodyPr>
            <a:lstStyle/>
            <a:p>
              <a:pPr>
                <a:lnSpc>
                  <a:spcPts val="3600"/>
                </a:lnSpc>
              </a:pPr>
              <a:r>
                <a:rPr lang="en-US" sz="3000" spc="179" dirty="0">
                  <a:solidFill>
                    <a:srgbClr val="FFFFFF"/>
                  </a:solidFill>
                  <a:latin typeface="Noto Sans Bold"/>
                </a:rPr>
                <a:t>FREE content planning calendar: </a:t>
              </a:r>
              <a:r>
                <a:rPr lang="en-US" sz="3200" spc="21" dirty="0" err="1">
                  <a:solidFill>
                    <a:schemeClr val="bg1"/>
                  </a:solidFill>
                  <a:latin typeface="Noto Sans"/>
                </a:rPr>
                <a:t>JDIM.digital</a:t>
              </a:r>
              <a:r>
                <a:rPr lang="en-US" sz="3200" spc="21" dirty="0">
                  <a:solidFill>
                    <a:schemeClr val="bg1"/>
                  </a:solidFill>
                  <a:latin typeface="Noto Sans"/>
                </a:rPr>
                <a:t>/post/</a:t>
              </a:r>
              <a:r>
                <a:rPr lang="en-US" sz="3200" spc="21" dirty="0" err="1">
                  <a:solidFill>
                    <a:schemeClr val="bg1"/>
                  </a:solidFill>
                  <a:latin typeface="Noto Sans"/>
                </a:rPr>
                <a:t>contentcalendar</a:t>
              </a:r>
              <a:endParaRPr lang="en-US" sz="3000" spc="179" dirty="0">
                <a:solidFill>
                  <a:schemeClr val="bg1"/>
                </a:solidFill>
                <a:latin typeface="Noto Sans"/>
              </a:endParaRPr>
            </a:p>
          </p:txBody>
        </p:sp>
      </p:grpSp>
      <p:grpSp>
        <p:nvGrpSpPr>
          <p:cNvPr id="9" name="Group 9"/>
          <p:cNvGrpSpPr/>
          <p:nvPr/>
        </p:nvGrpSpPr>
        <p:grpSpPr>
          <a:xfrm>
            <a:off x="12182172" y="6072996"/>
            <a:ext cx="4967262" cy="1434468"/>
            <a:chOff x="0" y="0"/>
            <a:chExt cx="6623016" cy="1912625"/>
          </a:xfrm>
        </p:grpSpPr>
        <p:sp>
          <p:nvSpPr>
            <p:cNvPr id="10" name="TextBox 10"/>
            <p:cNvSpPr txBox="1"/>
            <p:nvPr/>
          </p:nvSpPr>
          <p:spPr>
            <a:xfrm>
              <a:off x="0" y="-28575"/>
              <a:ext cx="6623016" cy="597535"/>
            </a:xfrm>
            <a:prstGeom prst="rect">
              <a:avLst/>
            </a:prstGeom>
          </p:spPr>
          <p:txBody>
            <a:bodyPr lIns="0" tIns="0" rIns="0" bIns="0" rtlCol="0" anchor="t">
              <a:spAutoFit/>
            </a:bodyPr>
            <a:lstStyle/>
            <a:p>
              <a:pPr>
                <a:lnSpc>
                  <a:spcPts val="3640"/>
                </a:lnSpc>
              </a:pPr>
              <a:r>
                <a:rPr lang="en-US" sz="2800" spc="280">
                  <a:solidFill>
                    <a:srgbClr val="FFFFFF"/>
                  </a:solidFill>
                  <a:latin typeface="Noto Sans Bold"/>
                </a:rPr>
                <a:t>SHARE THE CALENDAR</a:t>
              </a:r>
            </a:p>
          </p:txBody>
        </p:sp>
        <p:sp>
          <p:nvSpPr>
            <p:cNvPr id="11" name="TextBox 11"/>
            <p:cNvSpPr txBox="1"/>
            <p:nvPr/>
          </p:nvSpPr>
          <p:spPr>
            <a:xfrm>
              <a:off x="0" y="1091570"/>
              <a:ext cx="6623016" cy="821055"/>
            </a:xfrm>
            <a:prstGeom prst="rect">
              <a:avLst/>
            </a:prstGeom>
          </p:spPr>
          <p:txBody>
            <a:bodyPr lIns="0" tIns="0" rIns="0" bIns="0" rtlCol="0" anchor="t">
              <a:spAutoFit/>
            </a:bodyPr>
            <a:lstStyle/>
            <a:p>
              <a:pPr>
                <a:lnSpc>
                  <a:spcPts val="2520"/>
                </a:lnSpc>
              </a:pPr>
              <a:r>
                <a:rPr lang="en-US" sz="1800">
                  <a:solidFill>
                    <a:srgbClr val="FFFFFF"/>
                  </a:solidFill>
                  <a:latin typeface="Noto Sans"/>
                </a:rPr>
                <a:t>with your entire communications team. We recommend using Google sheets.</a:t>
              </a:r>
            </a:p>
          </p:txBody>
        </p:sp>
      </p:grpSp>
      <p:grpSp>
        <p:nvGrpSpPr>
          <p:cNvPr id="12" name="Group 12"/>
          <p:cNvGrpSpPr/>
          <p:nvPr/>
        </p:nvGrpSpPr>
        <p:grpSpPr>
          <a:xfrm>
            <a:off x="12182172" y="8583840"/>
            <a:ext cx="4099633" cy="1114428"/>
            <a:chOff x="0" y="0"/>
            <a:chExt cx="5466177" cy="1485905"/>
          </a:xfrm>
        </p:grpSpPr>
        <p:sp>
          <p:nvSpPr>
            <p:cNvPr id="13" name="TextBox 13"/>
            <p:cNvSpPr txBox="1"/>
            <p:nvPr/>
          </p:nvSpPr>
          <p:spPr>
            <a:xfrm>
              <a:off x="0" y="-28575"/>
              <a:ext cx="5466177" cy="597535"/>
            </a:xfrm>
            <a:prstGeom prst="rect">
              <a:avLst/>
            </a:prstGeom>
          </p:spPr>
          <p:txBody>
            <a:bodyPr lIns="0" tIns="0" rIns="0" bIns="0" rtlCol="0" anchor="t">
              <a:spAutoFit/>
            </a:bodyPr>
            <a:lstStyle/>
            <a:p>
              <a:pPr>
                <a:lnSpc>
                  <a:spcPts val="3640"/>
                </a:lnSpc>
              </a:pPr>
              <a:r>
                <a:rPr lang="en-US" sz="2800" spc="280">
                  <a:solidFill>
                    <a:srgbClr val="FFFFFF"/>
                  </a:solidFill>
                  <a:latin typeface="Noto Sans Bold"/>
                </a:rPr>
                <a:t>SCHEDULE POSTS</a:t>
              </a:r>
            </a:p>
          </p:txBody>
        </p:sp>
        <p:sp>
          <p:nvSpPr>
            <p:cNvPr id="14" name="TextBox 14"/>
            <p:cNvSpPr txBox="1"/>
            <p:nvPr/>
          </p:nvSpPr>
          <p:spPr>
            <a:xfrm>
              <a:off x="0" y="1091570"/>
              <a:ext cx="5466177" cy="394335"/>
            </a:xfrm>
            <a:prstGeom prst="rect">
              <a:avLst/>
            </a:prstGeom>
          </p:spPr>
          <p:txBody>
            <a:bodyPr lIns="0" tIns="0" rIns="0" bIns="0" rtlCol="0" anchor="t">
              <a:spAutoFit/>
            </a:bodyPr>
            <a:lstStyle/>
            <a:p>
              <a:pPr>
                <a:lnSpc>
                  <a:spcPts val="2520"/>
                </a:lnSpc>
              </a:pPr>
              <a:r>
                <a:rPr lang="en-US" sz="1800">
                  <a:solidFill>
                    <a:srgbClr val="FFFFFF"/>
                  </a:solidFill>
                  <a:latin typeface="Noto Sans"/>
                </a:rPr>
                <a:t>in advance for increased flexibility.</a:t>
              </a:r>
            </a:p>
          </p:txBody>
        </p:sp>
      </p:grpSp>
      <p:sp>
        <p:nvSpPr>
          <p:cNvPr id="15" name="AutoShape 15"/>
          <p:cNvSpPr/>
          <p:nvPr/>
        </p:nvSpPr>
        <p:spPr>
          <a:xfrm>
            <a:off x="11391900" y="-190500"/>
            <a:ext cx="38100" cy="11125200"/>
          </a:xfrm>
          <a:prstGeom prst="rect">
            <a:avLst/>
          </a:prstGeom>
          <a:solidFill>
            <a:srgbClr val="FFFFFF"/>
          </a:solidFill>
        </p:spPr>
      </p:sp>
      <p:grpSp>
        <p:nvGrpSpPr>
          <p:cNvPr id="16" name="Group 16"/>
          <p:cNvGrpSpPr/>
          <p:nvPr/>
        </p:nvGrpSpPr>
        <p:grpSpPr>
          <a:xfrm>
            <a:off x="11134725" y="908996"/>
            <a:ext cx="552450" cy="55245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8" name="Group 18"/>
          <p:cNvGrpSpPr/>
          <p:nvPr/>
        </p:nvGrpSpPr>
        <p:grpSpPr>
          <a:xfrm>
            <a:off x="11153775" y="6072996"/>
            <a:ext cx="552450" cy="55245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20" name="Group 20"/>
          <p:cNvGrpSpPr/>
          <p:nvPr/>
        </p:nvGrpSpPr>
        <p:grpSpPr>
          <a:xfrm>
            <a:off x="11153775" y="8583840"/>
            <a:ext cx="552450" cy="55245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22" name="Group 22"/>
          <p:cNvGrpSpPr/>
          <p:nvPr/>
        </p:nvGrpSpPr>
        <p:grpSpPr>
          <a:xfrm>
            <a:off x="11115675" y="3431707"/>
            <a:ext cx="552450" cy="55245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24" name="Group 24"/>
          <p:cNvGrpSpPr/>
          <p:nvPr/>
        </p:nvGrpSpPr>
        <p:grpSpPr>
          <a:xfrm>
            <a:off x="12182172" y="887565"/>
            <a:ext cx="5381928" cy="1781391"/>
            <a:chOff x="0" y="-28575"/>
            <a:chExt cx="7175904" cy="2375190"/>
          </a:xfrm>
        </p:grpSpPr>
        <p:sp>
          <p:nvSpPr>
            <p:cNvPr id="25" name="TextBox 25"/>
            <p:cNvSpPr txBox="1"/>
            <p:nvPr/>
          </p:nvSpPr>
          <p:spPr>
            <a:xfrm>
              <a:off x="0" y="-28575"/>
              <a:ext cx="7175904" cy="1200842"/>
            </a:xfrm>
            <a:prstGeom prst="rect">
              <a:avLst/>
            </a:prstGeom>
          </p:spPr>
          <p:txBody>
            <a:bodyPr wrap="square" lIns="0" tIns="0" rIns="0" bIns="0" rtlCol="0" anchor="t">
              <a:spAutoFit/>
            </a:bodyPr>
            <a:lstStyle/>
            <a:p>
              <a:pPr>
                <a:lnSpc>
                  <a:spcPts val="3640"/>
                </a:lnSpc>
              </a:pPr>
              <a:r>
                <a:rPr lang="en-US" sz="2800" spc="280" dirty="0">
                  <a:solidFill>
                    <a:srgbClr val="FFFFFF"/>
                  </a:solidFill>
                  <a:latin typeface="Noto Sans Bold"/>
                </a:rPr>
                <a:t>DETERMINE ROLES and/or CONTENT NEEDS</a:t>
              </a:r>
            </a:p>
          </p:txBody>
        </p:sp>
        <p:sp>
          <p:nvSpPr>
            <p:cNvPr id="26" name="TextBox 26"/>
            <p:cNvSpPr txBox="1"/>
            <p:nvPr/>
          </p:nvSpPr>
          <p:spPr>
            <a:xfrm>
              <a:off x="0" y="1091570"/>
              <a:ext cx="6460336" cy="1255045"/>
            </a:xfrm>
            <a:prstGeom prst="rect">
              <a:avLst/>
            </a:prstGeom>
          </p:spPr>
          <p:txBody>
            <a:bodyPr lIns="0" tIns="0" rIns="0" bIns="0" rtlCol="0" anchor="t">
              <a:spAutoFit/>
            </a:bodyPr>
            <a:lstStyle/>
            <a:p>
              <a:pPr>
                <a:lnSpc>
                  <a:spcPts val="2520"/>
                </a:lnSpc>
              </a:pPr>
              <a:r>
                <a:rPr lang="en-US" sz="1800" dirty="0">
                  <a:solidFill>
                    <a:srgbClr val="FFFFFF"/>
                  </a:solidFill>
                  <a:latin typeface="Noto Sans"/>
                </a:rPr>
                <a:t>divide responsibilities if you are lucky to have a team. Take time to plan out your content strategy and types of content needed.</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TextBox 2"/>
          <p:cNvSpPr txBox="1"/>
          <p:nvPr/>
        </p:nvSpPr>
        <p:spPr>
          <a:xfrm rot="5400000">
            <a:off x="10382280" y="4379926"/>
            <a:ext cx="6657914" cy="2296795"/>
          </a:xfrm>
          <a:prstGeom prst="rect">
            <a:avLst/>
          </a:prstGeom>
        </p:spPr>
        <p:txBody>
          <a:bodyPr lIns="0" tIns="0" rIns="0" bIns="0" rtlCol="0" anchor="t">
            <a:spAutoFit/>
          </a:bodyPr>
          <a:lstStyle/>
          <a:p>
            <a:pPr>
              <a:lnSpc>
                <a:spcPts val="8800"/>
              </a:lnSpc>
            </a:pPr>
            <a:r>
              <a:rPr lang="en-US" sz="8800" spc="263">
                <a:solidFill>
                  <a:srgbClr val="323232"/>
                </a:solidFill>
                <a:latin typeface="Athelas"/>
              </a:rPr>
              <a:t>  Review of The Process</a:t>
            </a:r>
          </a:p>
        </p:txBody>
      </p:sp>
      <p:grpSp>
        <p:nvGrpSpPr>
          <p:cNvPr id="3" name="Group 3"/>
          <p:cNvGrpSpPr/>
          <p:nvPr/>
        </p:nvGrpSpPr>
        <p:grpSpPr>
          <a:xfrm>
            <a:off x="1639470" y="3021487"/>
            <a:ext cx="8991080" cy="8338152"/>
            <a:chOff x="0" y="0"/>
            <a:chExt cx="11988106" cy="11117536"/>
          </a:xfrm>
        </p:grpSpPr>
        <p:sp>
          <p:nvSpPr>
            <p:cNvPr id="4" name="TextBox 4"/>
            <p:cNvSpPr txBox="1"/>
            <p:nvPr/>
          </p:nvSpPr>
          <p:spPr>
            <a:xfrm>
              <a:off x="0" y="9668848"/>
              <a:ext cx="11988106" cy="597535"/>
            </a:xfrm>
            <a:prstGeom prst="rect">
              <a:avLst/>
            </a:prstGeom>
          </p:spPr>
          <p:txBody>
            <a:bodyPr lIns="0" tIns="0" rIns="0" bIns="0" rtlCol="0" anchor="t">
              <a:spAutoFit/>
            </a:bodyPr>
            <a:lstStyle/>
            <a:p>
              <a:pPr>
                <a:lnSpc>
                  <a:spcPts val="3640"/>
                </a:lnSpc>
              </a:pPr>
              <a:endParaRPr/>
            </a:p>
          </p:txBody>
        </p:sp>
        <p:sp>
          <p:nvSpPr>
            <p:cNvPr id="5" name="TextBox 5"/>
            <p:cNvSpPr txBox="1"/>
            <p:nvPr/>
          </p:nvSpPr>
          <p:spPr>
            <a:xfrm>
              <a:off x="0" y="10513016"/>
              <a:ext cx="11988106" cy="604520"/>
            </a:xfrm>
            <a:prstGeom prst="rect">
              <a:avLst/>
            </a:prstGeom>
          </p:spPr>
          <p:txBody>
            <a:bodyPr lIns="0" tIns="0" rIns="0" bIns="0" rtlCol="0" anchor="t">
              <a:spAutoFit/>
            </a:bodyPr>
            <a:lstStyle/>
            <a:p>
              <a:pPr>
                <a:lnSpc>
                  <a:spcPts val="3900"/>
                </a:lnSpc>
              </a:pPr>
              <a:endParaRPr/>
            </a:p>
          </p:txBody>
        </p:sp>
        <p:sp>
          <p:nvSpPr>
            <p:cNvPr id="6" name="TextBox 6"/>
            <p:cNvSpPr txBox="1"/>
            <p:nvPr/>
          </p:nvSpPr>
          <p:spPr>
            <a:xfrm>
              <a:off x="0" y="6800045"/>
              <a:ext cx="11988106" cy="597535"/>
            </a:xfrm>
            <a:prstGeom prst="rect">
              <a:avLst/>
            </a:prstGeom>
          </p:spPr>
          <p:txBody>
            <a:bodyPr lIns="0" tIns="0" rIns="0" bIns="0" rtlCol="0" anchor="t">
              <a:spAutoFit/>
            </a:bodyPr>
            <a:lstStyle/>
            <a:p>
              <a:pPr>
                <a:lnSpc>
                  <a:spcPts val="3640"/>
                </a:lnSpc>
              </a:pPr>
              <a:endParaRPr/>
            </a:p>
          </p:txBody>
        </p:sp>
        <p:sp>
          <p:nvSpPr>
            <p:cNvPr id="7" name="TextBox 7"/>
            <p:cNvSpPr txBox="1"/>
            <p:nvPr/>
          </p:nvSpPr>
          <p:spPr>
            <a:xfrm>
              <a:off x="0" y="7644213"/>
              <a:ext cx="11988106" cy="604520"/>
            </a:xfrm>
            <a:prstGeom prst="rect">
              <a:avLst/>
            </a:prstGeom>
          </p:spPr>
          <p:txBody>
            <a:bodyPr lIns="0" tIns="0" rIns="0" bIns="0" rtlCol="0" anchor="t">
              <a:spAutoFit/>
            </a:bodyPr>
            <a:lstStyle/>
            <a:p>
              <a:pPr>
                <a:lnSpc>
                  <a:spcPts val="3900"/>
                </a:lnSpc>
              </a:pPr>
              <a:endParaRPr/>
            </a:p>
          </p:txBody>
        </p:sp>
        <p:sp>
          <p:nvSpPr>
            <p:cNvPr id="8" name="TextBox 8"/>
            <p:cNvSpPr txBox="1"/>
            <p:nvPr/>
          </p:nvSpPr>
          <p:spPr>
            <a:xfrm>
              <a:off x="0" y="-28575"/>
              <a:ext cx="11988106" cy="597535"/>
            </a:xfrm>
            <a:prstGeom prst="rect">
              <a:avLst/>
            </a:prstGeom>
          </p:spPr>
          <p:txBody>
            <a:bodyPr lIns="0" tIns="0" rIns="0" bIns="0" rtlCol="0" anchor="t">
              <a:spAutoFit/>
            </a:bodyPr>
            <a:lstStyle/>
            <a:p>
              <a:pPr>
                <a:lnSpc>
                  <a:spcPts val="3640"/>
                </a:lnSpc>
              </a:pPr>
              <a:endParaRPr/>
            </a:p>
          </p:txBody>
        </p:sp>
        <p:sp>
          <p:nvSpPr>
            <p:cNvPr id="9" name="TextBox 9"/>
            <p:cNvSpPr txBox="1"/>
            <p:nvPr/>
          </p:nvSpPr>
          <p:spPr>
            <a:xfrm>
              <a:off x="0" y="806068"/>
              <a:ext cx="11988106" cy="4576445"/>
            </a:xfrm>
            <a:prstGeom prst="rect">
              <a:avLst/>
            </a:prstGeom>
          </p:spPr>
          <p:txBody>
            <a:bodyPr lIns="0" tIns="0" rIns="0" bIns="0" rtlCol="0" anchor="t">
              <a:spAutoFit/>
            </a:bodyPr>
            <a:lstStyle/>
            <a:p>
              <a:pPr marL="561341" lvl="1" indent="-280670">
                <a:lnSpc>
                  <a:spcPts val="3900"/>
                </a:lnSpc>
                <a:buFont typeface="Arial"/>
                <a:buChar char="•"/>
              </a:pPr>
              <a:r>
                <a:rPr lang="en-US" sz="2600" spc="26">
                  <a:solidFill>
                    <a:srgbClr val="323232"/>
                  </a:solidFill>
                  <a:latin typeface="Noto Sans"/>
                </a:rPr>
                <a:t>Develop your brand</a:t>
              </a:r>
            </a:p>
            <a:p>
              <a:pPr marL="561341" lvl="1" indent="-280670">
                <a:lnSpc>
                  <a:spcPts val="3900"/>
                </a:lnSpc>
                <a:buFont typeface="Arial"/>
                <a:buChar char="•"/>
              </a:pPr>
              <a:r>
                <a:rPr lang="en-US" sz="2600" spc="26">
                  <a:solidFill>
                    <a:srgbClr val="323232"/>
                  </a:solidFill>
                  <a:latin typeface="Noto Sans"/>
                </a:rPr>
                <a:t>Define your purpose</a:t>
              </a:r>
            </a:p>
            <a:p>
              <a:pPr marL="561341" lvl="1" indent="-280670">
                <a:lnSpc>
                  <a:spcPts val="3900"/>
                </a:lnSpc>
                <a:buFont typeface="Arial"/>
                <a:buChar char="•"/>
              </a:pPr>
              <a:r>
                <a:rPr lang="en-US" sz="2600" spc="26">
                  <a:solidFill>
                    <a:srgbClr val="323232"/>
                  </a:solidFill>
                  <a:latin typeface="Noto Sans"/>
                </a:rPr>
                <a:t>Set goals</a:t>
              </a:r>
            </a:p>
            <a:p>
              <a:pPr marL="561341" lvl="1" indent="-280670">
                <a:lnSpc>
                  <a:spcPts val="3900"/>
                </a:lnSpc>
                <a:buFont typeface="Arial"/>
                <a:buChar char="•"/>
              </a:pPr>
              <a:r>
                <a:rPr lang="en-US" sz="2600" spc="26">
                  <a:solidFill>
                    <a:srgbClr val="323232"/>
                  </a:solidFill>
                  <a:latin typeface="Noto Sans"/>
                </a:rPr>
                <a:t>Establish performance metrics</a:t>
              </a:r>
            </a:p>
            <a:p>
              <a:pPr marL="561341" lvl="1" indent="-280670">
                <a:lnSpc>
                  <a:spcPts val="3900"/>
                </a:lnSpc>
                <a:buFont typeface="Arial"/>
                <a:buChar char="•"/>
              </a:pPr>
              <a:r>
                <a:rPr lang="en-US" sz="2600" spc="26">
                  <a:solidFill>
                    <a:srgbClr val="323232"/>
                  </a:solidFill>
                  <a:latin typeface="Noto Sans"/>
                </a:rPr>
                <a:t>Choose your platforms</a:t>
              </a:r>
            </a:p>
            <a:p>
              <a:pPr marL="561341" lvl="1" indent="-280670">
                <a:lnSpc>
                  <a:spcPts val="3900"/>
                </a:lnSpc>
                <a:buFont typeface="Arial"/>
                <a:buChar char="•"/>
              </a:pPr>
              <a:r>
                <a:rPr lang="en-US" sz="2600" spc="26">
                  <a:solidFill>
                    <a:srgbClr val="323232"/>
                  </a:solidFill>
                  <a:latin typeface="Noto Sans"/>
                </a:rPr>
                <a:t>Develop an integrative communications plan</a:t>
              </a:r>
            </a:p>
            <a:p>
              <a:pPr marL="561340" lvl="1" indent="-280670">
                <a:lnSpc>
                  <a:spcPts val="3900"/>
                </a:lnSpc>
                <a:buFont typeface="Arial"/>
                <a:buChar char="•"/>
              </a:pPr>
              <a:r>
                <a:rPr lang="en-US" sz="2600" spc="26">
                  <a:solidFill>
                    <a:srgbClr val="323232"/>
                  </a:solidFill>
                  <a:latin typeface="Noto Sans"/>
                </a:rPr>
                <a:t>Get organized</a:t>
              </a:r>
            </a:p>
          </p:txBody>
        </p:sp>
      </p:grpSp>
      <p:sp>
        <p:nvSpPr>
          <p:cNvPr id="10" name="AutoShape 10"/>
          <p:cNvSpPr/>
          <p:nvPr/>
        </p:nvSpPr>
        <p:spPr>
          <a:xfrm>
            <a:off x="13773150" y="-1143000"/>
            <a:ext cx="38100" cy="2171700"/>
          </a:xfrm>
          <a:prstGeom prst="rect">
            <a:avLst/>
          </a:prstGeom>
          <a:solidFill>
            <a:srgbClr val="323232"/>
          </a:solid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B486B"/>
        </a:solidFill>
        <a:effectLst/>
      </p:bgPr>
    </p:bg>
    <p:spTree>
      <p:nvGrpSpPr>
        <p:cNvPr id="1" name=""/>
        <p:cNvGrpSpPr/>
        <p:nvPr/>
      </p:nvGrpSpPr>
      <p:grpSpPr>
        <a:xfrm>
          <a:off x="0" y="0"/>
          <a:ext cx="0" cy="0"/>
          <a:chOff x="0" y="0"/>
          <a:chExt cx="0" cy="0"/>
        </a:xfrm>
      </p:grpSpPr>
      <p:sp>
        <p:nvSpPr>
          <p:cNvPr id="2" name="AutoShape 2"/>
          <p:cNvSpPr/>
          <p:nvPr/>
        </p:nvSpPr>
        <p:spPr>
          <a:xfrm>
            <a:off x="11937091" y="1274885"/>
            <a:ext cx="4297985" cy="7211169"/>
          </a:xfrm>
          <a:prstGeom prst="rect">
            <a:avLst/>
          </a:prstGeom>
          <a:solidFill>
            <a:srgbClr val="E8F0F8">
              <a:alpha val="40784"/>
            </a:srgbClr>
          </a:solidFill>
        </p:spPr>
      </p:sp>
      <p:pic>
        <p:nvPicPr>
          <p:cNvPr id="3" name="Picture 3"/>
          <p:cNvPicPr>
            <a:picLocks noChangeAspect="1"/>
          </p:cNvPicPr>
          <p:nvPr/>
        </p:nvPicPr>
        <p:blipFill>
          <a:blip r:embed="rId2"/>
          <a:srcRect l="15413" r="15413"/>
          <a:stretch>
            <a:fillRect/>
          </a:stretch>
        </p:blipFill>
        <p:spPr>
          <a:xfrm>
            <a:off x="10818526" y="1627315"/>
            <a:ext cx="5060138" cy="7315200"/>
          </a:xfrm>
          <a:prstGeom prst="rect">
            <a:avLst/>
          </a:prstGeom>
        </p:spPr>
      </p:pic>
      <p:sp>
        <p:nvSpPr>
          <p:cNvPr id="4" name="AutoShape 4"/>
          <p:cNvSpPr/>
          <p:nvPr/>
        </p:nvSpPr>
        <p:spPr>
          <a:xfrm>
            <a:off x="9561226" y="8104315"/>
            <a:ext cx="2019300" cy="38100"/>
          </a:xfrm>
          <a:prstGeom prst="rect">
            <a:avLst/>
          </a:prstGeom>
          <a:solidFill>
            <a:srgbClr val="F5EEE8"/>
          </a:solidFill>
        </p:spPr>
      </p:sp>
      <p:sp>
        <p:nvSpPr>
          <p:cNvPr id="5" name="TextBox 5"/>
          <p:cNvSpPr txBox="1"/>
          <p:nvPr/>
        </p:nvSpPr>
        <p:spPr>
          <a:xfrm>
            <a:off x="1513073" y="6850190"/>
            <a:ext cx="7990453" cy="2092325"/>
          </a:xfrm>
          <a:prstGeom prst="rect">
            <a:avLst/>
          </a:prstGeom>
        </p:spPr>
        <p:txBody>
          <a:bodyPr lIns="0" tIns="0" rIns="0" bIns="0" rtlCol="0" anchor="t">
            <a:spAutoFit/>
          </a:bodyPr>
          <a:lstStyle/>
          <a:p>
            <a:pPr algn="r">
              <a:lnSpc>
                <a:spcPts val="8000"/>
              </a:lnSpc>
            </a:pPr>
            <a:r>
              <a:rPr lang="en-US" sz="8000" spc="240">
                <a:solidFill>
                  <a:srgbClr val="FFFFFF"/>
                </a:solidFill>
                <a:latin typeface="Athelas"/>
              </a:rPr>
              <a:t>Christ is our Rock &amp; Foundation</a:t>
            </a:r>
          </a:p>
        </p:txBody>
      </p:sp>
      <p:grpSp>
        <p:nvGrpSpPr>
          <p:cNvPr id="6" name="Group 6"/>
          <p:cNvGrpSpPr/>
          <p:nvPr/>
        </p:nvGrpSpPr>
        <p:grpSpPr>
          <a:xfrm>
            <a:off x="1513073" y="2183140"/>
            <a:ext cx="7271401" cy="1324545"/>
            <a:chOff x="0" y="0"/>
            <a:chExt cx="9695202" cy="1766060"/>
          </a:xfrm>
        </p:grpSpPr>
        <p:sp>
          <p:nvSpPr>
            <p:cNvPr id="7" name="TextBox 7"/>
            <p:cNvSpPr txBox="1"/>
            <p:nvPr/>
          </p:nvSpPr>
          <p:spPr>
            <a:xfrm>
              <a:off x="0" y="-9525"/>
              <a:ext cx="9695202" cy="619125"/>
            </a:xfrm>
            <a:prstGeom prst="rect">
              <a:avLst/>
            </a:prstGeom>
          </p:spPr>
          <p:txBody>
            <a:bodyPr lIns="0" tIns="0" rIns="0" bIns="0" rtlCol="0" anchor="t">
              <a:spAutoFit/>
            </a:bodyPr>
            <a:lstStyle/>
            <a:p>
              <a:pPr>
                <a:lnSpc>
                  <a:spcPts val="3600"/>
                </a:lnSpc>
              </a:pPr>
              <a:r>
                <a:rPr lang="en-US" sz="3000" spc="179" dirty="0">
                  <a:solidFill>
                    <a:srgbClr val="FFFFFF"/>
                  </a:solidFill>
                  <a:latin typeface="Noto Sans Bold" panose="020B0802040504020204" pitchFamily="34" charset="0"/>
                </a:rPr>
                <a:t>FACING CRITICISM TO CHANGE</a:t>
              </a:r>
            </a:p>
          </p:txBody>
        </p:sp>
        <p:sp>
          <p:nvSpPr>
            <p:cNvPr id="8" name="TextBox 8"/>
            <p:cNvSpPr txBox="1"/>
            <p:nvPr/>
          </p:nvSpPr>
          <p:spPr>
            <a:xfrm>
              <a:off x="0" y="1152015"/>
              <a:ext cx="9695202" cy="614045"/>
            </a:xfrm>
            <a:prstGeom prst="rect">
              <a:avLst/>
            </a:prstGeom>
          </p:spPr>
          <p:txBody>
            <a:bodyPr lIns="0" tIns="0" rIns="0" bIns="0" rtlCol="0" anchor="t">
              <a:spAutoFit/>
            </a:bodyPr>
            <a:lstStyle/>
            <a:p>
              <a:pPr>
                <a:lnSpc>
                  <a:spcPts val="3900"/>
                </a:lnSpc>
              </a:pPr>
              <a:r>
                <a:rPr lang="en-US" sz="2600" spc="26">
                  <a:solidFill>
                    <a:srgbClr val="FFFFFF"/>
                  </a:solidFill>
                  <a:latin typeface="Noto Sans Italics"/>
                </a:rPr>
                <a:t>a matter of good stewardship.</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B486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2047" b="31428"/>
          <a:stretch>
            <a:fillRect/>
          </a:stretch>
        </p:blipFill>
        <p:spPr>
          <a:xfrm>
            <a:off x="-323850" y="8672512"/>
            <a:ext cx="18935700" cy="2085975"/>
          </a:xfrm>
          <a:prstGeom prst="rect">
            <a:avLst/>
          </a:prstGeom>
        </p:spPr>
      </p:pic>
      <p:sp>
        <p:nvSpPr>
          <p:cNvPr id="3" name="AutoShape 3"/>
          <p:cNvSpPr/>
          <p:nvPr/>
        </p:nvSpPr>
        <p:spPr>
          <a:xfrm>
            <a:off x="9124950" y="-1143000"/>
            <a:ext cx="38100" cy="2171700"/>
          </a:xfrm>
          <a:prstGeom prst="rect">
            <a:avLst/>
          </a:prstGeom>
          <a:solidFill>
            <a:srgbClr val="FFFFFF"/>
          </a:solidFill>
        </p:spPr>
      </p:sp>
      <p:grpSp>
        <p:nvGrpSpPr>
          <p:cNvPr id="4" name="Group 4"/>
          <p:cNvGrpSpPr/>
          <p:nvPr/>
        </p:nvGrpSpPr>
        <p:grpSpPr>
          <a:xfrm>
            <a:off x="2068503" y="3847530"/>
            <a:ext cx="14150993" cy="2855157"/>
            <a:chOff x="0" y="0"/>
            <a:chExt cx="18867991" cy="3806876"/>
          </a:xfrm>
        </p:grpSpPr>
        <p:sp>
          <p:nvSpPr>
            <p:cNvPr id="5" name="TextBox 5"/>
            <p:cNvSpPr txBox="1"/>
            <p:nvPr/>
          </p:nvSpPr>
          <p:spPr>
            <a:xfrm>
              <a:off x="0" y="1578026"/>
              <a:ext cx="18867991" cy="2228850"/>
            </a:xfrm>
            <a:prstGeom prst="rect">
              <a:avLst/>
            </a:prstGeom>
          </p:spPr>
          <p:txBody>
            <a:bodyPr lIns="0" tIns="0" rIns="0" bIns="0" rtlCol="0" anchor="t">
              <a:spAutoFit/>
            </a:bodyPr>
            <a:lstStyle/>
            <a:p>
              <a:pPr algn="ctr">
                <a:lnSpc>
                  <a:spcPts val="12000"/>
                </a:lnSpc>
              </a:pPr>
              <a:r>
                <a:rPr lang="en-US" sz="12000">
                  <a:solidFill>
                    <a:srgbClr val="FFFFFF"/>
                  </a:solidFill>
                  <a:latin typeface="Athelas"/>
                </a:rPr>
                <a:t>Utilize Best Practices</a:t>
              </a:r>
            </a:p>
          </p:txBody>
        </p:sp>
        <p:sp>
          <p:nvSpPr>
            <p:cNvPr id="6" name="TextBox 6"/>
            <p:cNvSpPr txBox="1"/>
            <p:nvPr/>
          </p:nvSpPr>
          <p:spPr>
            <a:xfrm>
              <a:off x="3214757" y="0"/>
              <a:ext cx="12387677" cy="609600"/>
            </a:xfrm>
            <a:prstGeom prst="rect">
              <a:avLst/>
            </a:prstGeom>
          </p:spPr>
          <p:txBody>
            <a:bodyPr lIns="0" tIns="0" rIns="0" bIns="0" rtlCol="0" anchor="t">
              <a:spAutoFit/>
            </a:bodyPr>
            <a:lstStyle/>
            <a:p>
              <a:pPr algn="ctr">
                <a:lnSpc>
                  <a:spcPts val="3600"/>
                </a:lnSpc>
              </a:pPr>
              <a:r>
                <a:rPr lang="en-US" sz="3000" spc="179">
                  <a:solidFill>
                    <a:srgbClr val="FFFFFF"/>
                  </a:solidFill>
                  <a:latin typeface="Noto Sans Bold"/>
                </a:rPr>
                <a:t>NEXT</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AutoShape 2"/>
          <p:cNvSpPr/>
          <p:nvPr/>
        </p:nvSpPr>
        <p:spPr>
          <a:xfrm>
            <a:off x="16878300" y="4552950"/>
            <a:ext cx="2019300" cy="38100"/>
          </a:xfrm>
          <a:prstGeom prst="rect">
            <a:avLst/>
          </a:prstGeom>
          <a:solidFill>
            <a:srgbClr val="323232"/>
          </a:solidFill>
        </p:spPr>
      </p:sp>
      <p:sp>
        <p:nvSpPr>
          <p:cNvPr id="3" name="AutoShape 3"/>
          <p:cNvSpPr/>
          <p:nvPr/>
        </p:nvSpPr>
        <p:spPr>
          <a:xfrm>
            <a:off x="2137544" y="1028700"/>
            <a:ext cx="5067300" cy="4762500"/>
          </a:xfrm>
          <a:prstGeom prst="rect">
            <a:avLst/>
          </a:prstGeom>
          <a:solidFill>
            <a:srgbClr val="3B486B"/>
          </a:solidFill>
        </p:spPr>
      </p:sp>
      <p:sp>
        <p:nvSpPr>
          <p:cNvPr id="4" name="TextBox 4"/>
          <p:cNvSpPr txBox="1"/>
          <p:nvPr/>
        </p:nvSpPr>
        <p:spPr>
          <a:xfrm>
            <a:off x="8520391" y="4168775"/>
            <a:ext cx="7624422" cy="2092325"/>
          </a:xfrm>
          <a:prstGeom prst="rect">
            <a:avLst/>
          </a:prstGeom>
        </p:spPr>
        <p:txBody>
          <a:bodyPr lIns="0" tIns="0" rIns="0" bIns="0" rtlCol="0" anchor="t">
            <a:spAutoFit/>
          </a:bodyPr>
          <a:lstStyle/>
          <a:p>
            <a:pPr algn="r">
              <a:lnSpc>
                <a:spcPts val="8000"/>
              </a:lnSpc>
            </a:pPr>
            <a:r>
              <a:rPr lang="en-US" sz="8000" spc="240">
                <a:solidFill>
                  <a:srgbClr val="323232"/>
                </a:solidFill>
                <a:latin typeface="Athelas"/>
              </a:rPr>
              <a:t>Batch Create &amp; Schedule Content </a:t>
            </a:r>
          </a:p>
        </p:txBody>
      </p:sp>
      <p:pic>
        <p:nvPicPr>
          <p:cNvPr id="5" name="Picture 5"/>
          <p:cNvPicPr>
            <a:picLocks noChangeAspect="1"/>
          </p:cNvPicPr>
          <p:nvPr/>
        </p:nvPicPr>
        <p:blipFill>
          <a:blip r:embed="rId2"/>
          <a:srcRect/>
          <a:stretch>
            <a:fillRect/>
          </a:stretch>
        </p:blipFill>
        <p:spPr>
          <a:xfrm>
            <a:off x="2715201" y="1524861"/>
            <a:ext cx="3911987" cy="3770178"/>
          </a:xfrm>
          <a:prstGeom prst="rect">
            <a:avLst/>
          </a:prstGeom>
        </p:spPr>
      </p:pic>
      <p:grpSp>
        <p:nvGrpSpPr>
          <p:cNvPr id="6" name="Group 6"/>
          <p:cNvGrpSpPr/>
          <p:nvPr/>
        </p:nvGrpSpPr>
        <p:grpSpPr>
          <a:xfrm>
            <a:off x="2137544" y="6972300"/>
            <a:ext cx="6377205" cy="2904201"/>
            <a:chOff x="-1" y="0"/>
            <a:chExt cx="7728680" cy="3872266"/>
          </a:xfrm>
        </p:grpSpPr>
        <p:sp>
          <p:nvSpPr>
            <p:cNvPr id="7" name="TextBox 7"/>
            <p:cNvSpPr txBox="1"/>
            <p:nvPr/>
          </p:nvSpPr>
          <p:spPr>
            <a:xfrm>
              <a:off x="0" y="0"/>
              <a:ext cx="6748877" cy="609600"/>
            </a:xfrm>
            <a:prstGeom prst="rect">
              <a:avLst/>
            </a:prstGeom>
          </p:spPr>
          <p:txBody>
            <a:bodyPr lIns="0" tIns="0" rIns="0" bIns="0" rtlCol="0" anchor="t">
              <a:spAutoFit/>
            </a:bodyPr>
            <a:lstStyle/>
            <a:p>
              <a:pPr>
                <a:lnSpc>
                  <a:spcPts val="3600"/>
                </a:lnSpc>
              </a:pPr>
              <a:r>
                <a:rPr lang="en-US" sz="3000" spc="179">
                  <a:solidFill>
                    <a:srgbClr val="323232"/>
                  </a:solidFill>
                  <a:latin typeface="Noto Sans Bold"/>
                </a:rPr>
                <a:t>PLAN AHEAD</a:t>
              </a:r>
            </a:p>
          </p:txBody>
        </p:sp>
        <p:sp>
          <p:nvSpPr>
            <p:cNvPr id="8" name="TextBox 8"/>
            <p:cNvSpPr txBox="1"/>
            <p:nvPr/>
          </p:nvSpPr>
          <p:spPr>
            <a:xfrm>
              <a:off x="-1" y="1180590"/>
              <a:ext cx="7728680" cy="2691676"/>
            </a:xfrm>
            <a:prstGeom prst="rect">
              <a:avLst/>
            </a:prstGeom>
          </p:spPr>
          <p:txBody>
            <a:bodyPr wrap="square" lIns="0" tIns="0" rIns="0" bIns="0" rtlCol="0" anchor="t">
              <a:spAutoFit/>
            </a:bodyPr>
            <a:lstStyle/>
            <a:p>
              <a:pPr>
                <a:lnSpc>
                  <a:spcPts val="3150"/>
                </a:lnSpc>
              </a:pPr>
              <a:r>
                <a:rPr lang="en-US" sz="2100" spc="21" dirty="0">
                  <a:solidFill>
                    <a:srgbClr val="323232"/>
                  </a:solidFill>
                  <a:latin typeface="Noto Sans"/>
                </a:rPr>
                <a:t>then focus your engagement, community building, distribution, data analysis and strategic planning</a:t>
              </a:r>
            </a:p>
            <a:p>
              <a:pPr>
                <a:lnSpc>
                  <a:spcPts val="3150"/>
                </a:lnSpc>
              </a:pPr>
              <a:endParaRPr lang="en-US" sz="2100" spc="21" dirty="0">
                <a:solidFill>
                  <a:srgbClr val="323232"/>
                </a:solidFill>
                <a:latin typeface="Noto Sans"/>
              </a:endParaRPr>
            </a:p>
            <a:p>
              <a:pPr>
                <a:lnSpc>
                  <a:spcPts val="3150"/>
                </a:lnSpc>
              </a:pPr>
              <a:r>
                <a:rPr lang="en-US" sz="2100" b="1" spc="21" dirty="0">
                  <a:solidFill>
                    <a:srgbClr val="323232"/>
                  </a:solidFill>
                  <a:latin typeface="Noto Sans"/>
                </a:rPr>
                <a:t>Templates: </a:t>
              </a:r>
              <a:r>
                <a:rPr lang="en-US" sz="2100" spc="21" dirty="0" err="1">
                  <a:solidFill>
                    <a:srgbClr val="323232"/>
                  </a:solidFill>
                  <a:latin typeface="Noto Sans"/>
                </a:rPr>
                <a:t>JDIM.digital</a:t>
              </a:r>
              <a:r>
                <a:rPr lang="en-US" sz="2100" spc="21" dirty="0">
                  <a:solidFill>
                    <a:srgbClr val="323232"/>
                  </a:solidFill>
                  <a:latin typeface="Noto Sans"/>
                </a:rPr>
                <a:t>/post/contentcalendar</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AutoShape 2"/>
          <p:cNvSpPr/>
          <p:nvPr/>
        </p:nvSpPr>
        <p:spPr>
          <a:xfrm>
            <a:off x="16878300" y="4552950"/>
            <a:ext cx="2019300" cy="38100"/>
          </a:xfrm>
          <a:prstGeom prst="rect">
            <a:avLst/>
          </a:prstGeom>
          <a:solidFill>
            <a:srgbClr val="323232"/>
          </a:solidFill>
        </p:spPr>
      </p:sp>
      <p:sp>
        <p:nvSpPr>
          <p:cNvPr id="3" name="AutoShape 3"/>
          <p:cNvSpPr/>
          <p:nvPr/>
        </p:nvSpPr>
        <p:spPr>
          <a:xfrm>
            <a:off x="2137544" y="1028700"/>
            <a:ext cx="5067300" cy="4762500"/>
          </a:xfrm>
          <a:prstGeom prst="rect">
            <a:avLst/>
          </a:prstGeom>
          <a:solidFill>
            <a:srgbClr val="3B486B"/>
          </a:solidFill>
        </p:spPr>
      </p:sp>
      <p:grpSp>
        <p:nvGrpSpPr>
          <p:cNvPr id="4" name="Group 4"/>
          <p:cNvGrpSpPr/>
          <p:nvPr/>
        </p:nvGrpSpPr>
        <p:grpSpPr>
          <a:xfrm>
            <a:off x="8608783" y="7148977"/>
            <a:ext cx="7447639" cy="1648395"/>
            <a:chOff x="0" y="0"/>
            <a:chExt cx="9930185" cy="2197860"/>
          </a:xfrm>
        </p:grpSpPr>
        <p:sp>
          <p:nvSpPr>
            <p:cNvPr id="5" name="TextBox 5"/>
            <p:cNvSpPr txBox="1"/>
            <p:nvPr/>
          </p:nvSpPr>
          <p:spPr>
            <a:xfrm>
              <a:off x="0" y="0"/>
              <a:ext cx="9930185" cy="609600"/>
            </a:xfrm>
            <a:prstGeom prst="rect">
              <a:avLst/>
            </a:prstGeom>
          </p:spPr>
          <p:txBody>
            <a:bodyPr lIns="0" tIns="0" rIns="0" bIns="0" rtlCol="0" anchor="t">
              <a:spAutoFit/>
            </a:bodyPr>
            <a:lstStyle/>
            <a:p>
              <a:pPr>
                <a:lnSpc>
                  <a:spcPts val="3600"/>
                </a:lnSpc>
              </a:pPr>
              <a:r>
                <a:rPr lang="en-US" sz="3000" spc="179">
                  <a:solidFill>
                    <a:srgbClr val="323232"/>
                  </a:solidFill>
                  <a:latin typeface="Noto Sans Bold"/>
                </a:rPr>
                <a:t>USE A DIVERSITY OF CONTENT</a:t>
              </a:r>
            </a:p>
          </p:txBody>
        </p:sp>
        <p:sp>
          <p:nvSpPr>
            <p:cNvPr id="6" name="TextBox 6"/>
            <p:cNvSpPr txBox="1"/>
            <p:nvPr/>
          </p:nvSpPr>
          <p:spPr>
            <a:xfrm>
              <a:off x="0" y="1180590"/>
              <a:ext cx="9930185" cy="1017270"/>
            </a:xfrm>
            <a:prstGeom prst="rect">
              <a:avLst/>
            </a:prstGeom>
          </p:spPr>
          <p:txBody>
            <a:bodyPr lIns="0" tIns="0" rIns="0" bIns="0" rtlCol="0" anchor="t">
              <a:spAutoFit/>
            </a:bodyPr>
            <a:lstStyle/>
            <a:p>
              <a:pPr>
                <a:lnSpc>
                  <a:spcPts val="3150"/>
                </a:lnSpc>
              </a:pPr>
              <a:r>
                <a:rPr lang="en-US" sz="2100" spc="21">
                  <a:solidFill>
                    <a:srgbClr val="323232"/>
                  </a:solidFill>
                  <a:latin typeface="Noto Sans"/>
                </a:rPr>
                <a:t>keeps audience engaged and reaches a broader groups of people</a:t>
              </a:r>
            </a:p>
          </p:txBody>
        </p:sp>
      </p:grpSp>
      <p:pic>
        <p:nvPicPr>
          <p:cNvPr id="7" name="Picture 7"/>
          <p:cNvPicPr>
            <a:picLocks noChangeAspect="1"/>
          </p:cNvPicPr>
          <p:nvPr/>
        </p:nvPicPr>
        <p:blipFill>
          <a:blip r:embed="rId2"/>
          <a:srcRect/>
          <a:stretch>
            <a:fillRect/>
          </a:stretch>
        </p:blipFill>
        <p:spPr>
          <a:xfrm>
            <a:off x="3173723" y="1673752"/>
            <a:ext cx="2994941" cy="3472396"/>
          </a:xfrm>
          <a:prstGeom prst="rect">
            <a:avLst/>
          </a:prstGeom>
        </p:spPr>
      </p:pic>
      <p:sp>
        <p:nvSpPr>
          <p:cNvPr id="8" name="TextBox 8"/>
          <p:cNvSpPr txBox="1"/>
          <p:nvPr/>
        </p:nvSpPr>
        <p:spPr>
          <a:xfrm>
            <a:off x="8608783" y="4067175"/>
            <a:ext cx="7624422" cy="1076325"/>
          </a:xfrm>
          <a:prstGeom prst="rect">
            <a:avLst/>
          </a:prstGeom>
        </p:spPr>
        <p:txBody>
          <a:bodyPr lIns="0" tIns="0" rIns="0" bIns="0" rtlCol="0" anchor="t">
            <a:spAutoFit/>
          </a:bodyPr>
          <a:lstStyle/>
          <a:p>
            <a:pPr algn="r">
              <a:lnSpc>
                <a:spcPts val="8000"/>
              </a:lnSpc>
            </a:pPr>
            <a:r>
              <a:rPr lang="en-US" sz="8000" spc="240" dirty="0">
                <a:solidFill>
                  <a:srgbClr val="323232"/>
                </a:solidFill>
                <a:latin typeface="Athelas"/>
              </a:rPr>
              <a:t>Keep it interesting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TextBox 2"/>
          <p:cNvSpPr txBox="1"/>
          <p:nvPr/>
        </p:nvSpPr>
        <p:spPr>
          <a:xfrm>
            <a:off x="1861318" y="1372147"/>
            <a:ext cx="6667460" cy="2879725"/>
          </a:xfrm>
          <a:prstGeom prst="rect">
            <a:avLst/>
          </a:prstGeom>
        </p:spPr>
        <p:txBody>
          <a:bodyPr lIns="0" tIns="0" rIns="0" bIns="0" rtlCol="0" anchor="t">
            <a:spAutoFit/>
          </a:bodyPr>
          <a:lstStyle/>
          <a:p>
            <a:pPr>
              <a:lnSpc>
                <a:spcPts val="11440"/>
              </a:lnSpc>
            </a:pPr>
            <a:r>
              <a:rPr lang="en-US" sz="8800" spc="175">
                <a:solidFill>
                  <a:srgbClr val="323232"/>
                </a:solidFill>
                <a:latin typeface="Athelas"/>
              </a:rPr>
              <a:t>Follow the 20/80 rule</a:t>
            </a:r>
          </a:p>
        </p:txBody>
      </p:sp>
      <p:grpSp>
        <p:nvGrpSpPr>
          <p:cNvPr id="3" name="Group 3"/>
          <p:cNvGrpSpPr/>
          <p:nvPr/>
        </p:nvGrpSpPr>
        <p:grpSpPr>
          <a:xfrm>
            <a:off x="2399308" y="6376025"/>
            <a:ext cx="5957688" cy="1751985"/>
            <a:chOff x="0" y="0"/>
            <a:chExt cx="7943585" cy="2335980"/>
          </a:xfrm>
        </p:grpSpPr>
        <p:sp>
          <p:nvSpPr>
            <p:cNvPr id="4" name="TextBox 4"/>
            <p:cNvSpPr txBox="1"/>
            <p:nvPr/>
          </p:nvSpPr>
          <p:spPr>
            <a:xfrm>
              <a:off x="0" y="-28575"/>
              <a:ext cx="7943585" cy="597535"/>
            </a:xfrm>
            <a:prstGeom prst="rect">
              <a:avLst/>
            </a:prstGeom>
          </p:spPr>
          <p:txBody>
            <a:bodyPr lIns="0" tIns="0" rIns="0" bIns="0" rtlCol="0" anchor="t">
              <a:spAutoFit/>
            </a:bodyPr>
            <a:lstStyle/>
            <a:p>
              <a:pPr algn="r">
                <a:lnSpc>
                  <a:spcPts val="3640"/>
                </a:lnSpc>
              </a:pPr>
              <a:r>
                <a:rPr lang="en-US" sz="2800" spc="280">
                  <a:solidFill>
                    <a:srgbClr val="323232"/>
                  </a:solidFill>
                  <a:latin typeface="Noto Sans Bold"/>
                </a:rPr>
                <a:t>FIND THE RIGHT BALANCE</a:t>
              </a:r>
            </a:p>
          </p:txBody>
        </p:sp>
        <p:sp>
          <p:nvSpPr>
            <p:cNvPr id="5" name="TextBox 5"/>
            <p:cNvSpPr txBox="1"/>
            <p:nvPr/>
          </p:nvSpPr>
          <p:spPr>
            <a:xfrm>
              <a:off x="0" y="806068"/>
              <a:ext cx="7943585" cy="614045"/>
            </a:xfrm>
            <a:prstGeom prst="rect">
              <a:avLst/>
            </a:prstGeom>
          </p:spPr>
          <p:txBody>
            <a:bodyPr lIns="0" tIns="0" rIns="0" bIns="0" rtlCol="0" anchor="t">
              <a:spAutoFit/>
            </a:bodyPr>
            <a:lstStyle/>
            <a:p>
              <a:pPr algn="r">
                <a:lnSpc>
                  <a:spcPts val="3900"/>
                </a:lnSpc>
              </a:pPr>
              <a:r>
                <a:rPr lang="en-US" sz="2600" spc="26">
                  <a:solidFill>
                    <a:srgbClr val="323232"/>
                  </a:solidFill>
                  <a:latin typeface="Noto Sans"/>
                </a:rPr>
                <a:t>80% engagement</a:t>
              </a:r>
            </a:p>
          </p:txBody>
        </p:sp>
        <p:sp>
          <p:nvSpPr>
            <p:cNvPr id="6" name="TextBox 6"/>
            <p:cNvSpPr txBox="1"/>
            <p:nvPr/>
          </p:nvSpPr>
          <p:spPr>
            <a:xfrm>
              <a:off x="0" y="1810200"/>
              <a:ext cx="7943585" cy="525780"/>
            </a:xfrm>
            <a:prstGeom prst="rect">
              <a:avLst/>
            </a:prstGeom>
          </p:spPr>
          <p:txBody>
            <a:bodyPr lIns="0" tIns="0" rIns="0" bIns="0" rtlCol="0" anchor="t">
              <a:spAutoFit/>
            </a:bodyPr>
            <a:lstStyle/>
            <a:p>
              <a:pPr algn="r">
                <a:lnSpc>
                  <a:spcPts val="3359"/>
                </a:lnSpc>
              </a:pPr>
              <a:r>
                <a:rPr lang="en-US" sz="2400">
                  <a:solidFill>
                    <a:srgbClr val="323232"/>
                  </a:solidFill>
                  <a:latin typeface="Noto Sans"/>
                </a:rPr>
                <a:t>20% direct appeals</a:t>
              </a:r>
            </a:p>
          </p:txBody>
        </p:sp>
      </p:grpSp>
      <p:sp>
        <p:nvSpPr>
          <p:cNvPr id="7" name="AutoShape 7"/>
          <p:cNvSpPr/>
          <p:nvPr/>
        </p:nvSpPr>
        <p:spPr>
          <a:xfrm>
            <a:off x="12044993" y="2013438"/>
            <a:ext cx="5214307" cy="7304208"/>
          </a:xfrm>
          <a:prstGeom prst="rect">
            <a:avLst/>
          </a:prstGeom>
          <a:solidFill>
            <a:srgbClr val="3B486B"/>
          </a:solidFill>
        </p:spPr>
      </p:sp>
      <p:sp>
        <p:nvSpPr>
          <p:cNvPr id="8" name="AutoShape 8"/>
          <p:cNvSpPr/>
          <p:nvPr/>
        </p:nvSpPr>
        <p:spPr>
          <a:xfrm>
            <a:off x="8943329" y="7239000"/>
            <a:ext cx="2019300" cy="38100"/>
          </a:xfrm>
          <a:prstGeom prst="rect">
            <a:avLst/>
          </a:prstGeom>
          <a:solidFill>
            <a:srgbClr val="323232"/>
          </a:solidFill>
        </p:spPr>
      </p:sp>
      <p:pic>
        <p:nvPicPr>
          <p:cNvPr id="9" name="Picture 9"/>
          <p:cNvPicPr>
            <a:picLocks noChangeAspect="1"/>
          </p:cNvPicPr>
          <p:nvPr/>
        </p:nvPicPr>
        <p:blipFill>
          <a:blip r:embed="rId2"/>
          <a:srcRect l="37371" r="7451"/>
          <a:stretch>
            <a:fillRect/>
          </a:stretch>
        </p:blipFill>
        <p:spPr>
          <a:xfrm>
            <a:off x="10640983" y="1457872"/>
            <a:ext cx="6149969" cy="743060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TextBox 2"/>
          <p:cNvSpPr txBox="1"/>
          <p:nvPr/>
        </p:nvSpPr>
        <p:spPr>
          <a:xfrm>
            <a:off x="8352316" y="1342474"/>
            <a:ext cx="8578108" cy="2879725"/>
          </a:xfrm>
          <a:prstGeom prst="rect">
            <a:avLst/>
          </a:prstGeom>
        </p:spPr>
        <p:txBody>
          <a:bodyPr lIns="0" tIns="0" rIns="0" bIns="0" rtlCol="0" anchor="t">
            <a:spAutoFit/>
          </a:bodyPr>
          <a:lstStyle/>
          <a:p>
            <a:pPr algn="r">
              <a:lnSpc>
                <a:spcPts val="11440"/>
              </a:lnSpc>
            </a:pPr>
            <a:r>
              <a:rPr lang="en-US" sz="8800" spc="175">
                <a:solidFill>
                  <a:srgbClr val="323232"/>
                </a:solidFill>
                <a:latin typeface="Athelas"/>
              </a:rPr>
              <a:t>Commit to posting frequently</a:t>
            </a:r>
          </a:p>
        </p:txBody>
      </p:sp>
      <p:grpSp>
        <p:nvGrpSpPr>
          <p:cNvPr id="3" name="Group 3"/>
          <p:cNvGrpSpPr/>
          <p:nvPr/>
        </p:nvGrpSpPr>
        <p:grpSpPr>
          <a:xfrm>
            <a:off x="10442978" y="7011919"/>
            <a:ext cx="5957688" cy="1751985"/>
            <a:chOff x="0" y="0"/>
            <a:chExt cx="7943585" cy="2335980"/>
          </a:xfrm>
        </p:grpSpPr>
        <p:sp>
          <p:nvSpPr>
            <p:cNvPr id="4" name="TextBox 4"/>
            <p:cNvSpPr txBox="1"/>
            <p:nvPr/>
          </p:nvSpPr>
          <p:spPr>
            <a:xfrm>
              <a:off x="0" y="-28575"/>
              <a:ext cx="7943585" cy="597535"/>
            </a:xfrm>
            <a:prstGeom prst="rect">
              <a:avLst/>
            </a:prstGeom>
          </p:spPr>
          <p:txBody>
            <a:bodyPr lIns="0" tIns="0" rIns="0" bIns="0" rtlCol="0" anchor="t">
              <a:spAutoFit/>
            </a:bodyPr>
            <a:lstStyle/>
            <a:p>
              <a:pPr>
                <a:lnSpc>
                  <a:spcPts val="3640"/>
                </a:lnSpc>
              </a:pPr>
              <a:r>
                <a:rPr lang="en-US" sz="2800" spc="280">
                  <a:solidFill>
                    <a:srgbClr val="323232"/>
                  </a:solidFill>
                  <a:latin typeface="Noto Sans Bold"/>
                </a:rPr>
                <a:t>QUALITY &gt; QUANTITY</a:t>
              </a:r>
            </a:p>
          </p:txBody>
        </p:sp>
        <p:sp>
          <p:nvSpPr>
            <p:cNvPr id="5" name="TextBox 5"/>
            <p:cNvSpPr txBox="1"/>
            <p:nvPr/>
          </p:nvSpPr>
          <p:spPr>
            <a:xfrm>
              <a:off x="0" y="815593"/>
              <a:ext cx="7943585" cy="604520"/>
            </a:xfrm>
            <a:prstGeom prst="rect">
              <a:avLst/>
            </a:prstGeom>
          </p:spPr>
          <p:txBody>
            <a:bodyPr lIns="0" tIns="0" rIns="0" bIns="0" rtlCol="0" anchor="t">
              <a:spAutoFit/>
            </a:bodyPr>
            <a:lstStyle/>
            <a:p>
              <a:pPr>
                <a:lnSpc>
                  <a:spcPts val="3900"/>
                </a:lnSpc>
              </a:pPr>
              <a:endParaRPr/>
            </a:p>
          </p:txBody>
        </p:sp>
        <p:sp>
          <p:nvSpPr>
            <p:cNvPr id="6" name="TextBox 6"/>
            <p:cNvSpPr txBox="1"/>
            <p:nvPr/>
          </p:nvSpPr>
          <p:spPr>
            <a:xfrm>
              <a:off x="0" y="1800675"/>
              <a:ext cx="7943585" cy="535305"/>
            </a:xfrm>
            <a:prstGeom prst="rect">
              <a:avLst/>
            </a:prstGeom>
          </p:spPr>
          <p:txBody>
            <a:bodyPr lIns="0" tIns="0" rIns="0" bIns="0" rtlCol="0" anchor="t">
              <a:spAutoFit/>
            </a:bodyPr>
            <a:lstStyle/>
            <a:p>
              <a:pPr>
                <a:lnSpc>
                  <a:spcPts val="3359"/>
                </a:lnSpc>
              </a:pPr>
              <a:endParaRPr/>
            </a:p>
          </p:txBody>
        </p:sp>
      </p:grpSp>
      <p:sp>
        <p:nvSpPr>
          <p:cNvPr id="7" name="AutoShape 7"/>
          <p:cNvSpPr/>
          <p:nvPr/>
        </p:nvSpPr>
        <p:spPr>
          <a:xfrm>
            <a:off x="2727338" y="1913427"/>
            <a:ext cx="5214307" cy="7374546"/>
          </a:xfrm>
          <a:prstGeom prst="rect">
            <a:avLst/>
          </a:prstGeom>
          <a:solidFill>
            <a:srgbClr val="3B486B"/>
          </a:solidFill>
        </p:spPr>
      </p:sp>
      <p:sp>
        <p:nvSpPr>
          <p:cNvPr id="8" name="AutoShape 8"/>
          <p:cNvSpPr/>
          <p:nvPr/>
        </p:nvSpPr>
        <p:spPr>
          <a:xfrm>
            <a:off x="7444666" y="7239000"/>
            <a:ext cx="2019300" cy="38100"/>
          </a:xfrm>
          <a:prstGeom prst="rect">
            <a:avLst/>
          </a:prstGeom>
          <a:solidFill>
            <a:srgbClr val="323232"/>
          </a:solidFill>
        </p:spPr>
      </p:sp>
      <p:pic>
        <p:nvPicPr>
          <p:cNvPr id="9" name="Picture 9"/>
          <p:cNvPicPr>
            <a:picLocks noChangeAspect="1"/>
          </p:cNvPicPr>
          <p:nvPr/>
        </p:nvPicPr>
        <p:blipFill>
          <a:blip r:embed="rId2"/>
          <a:srcRect l="18962" r="18962"/>
          <a:stretch>
            <a:fillRect/>
          </a:stretch>
        </p:blipFill>
        <p:spPr>
          <a:xfrm>
            <a:off x="1323329" y="1428199"/>
            <a:ext cx="6149969" cy="743060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TextBox 2"/>
          <p:cNvSpPr txBox="1"/>
          <p:nvPr/>
        </p:nvSpPr>
        <p:spPr>
          <a:xfrm>
            <a:off x="1861318" y="1372147"/>
            <a:ext cx="6667460" cy="2879725"/>
          </a:xfrm>
          <a:prstGeom prst="rect">
            <a:avLst/>
          </a:prstGeom>
        </p:spPr>
        <p:txBody>
          <a:bodyPr lIns="0" tIns="0" rIns="0" bIns="0" rtlCol="0" anchor="t">
            <a:spAutoFit/>
          </a:bodyPr>
          <a:lstStyle/>
          <a:p>
            <a:pPr>
              <a:lnSpc>
                <a:spcPts val="11440"/>
              </a:lnSpc>
            </a:pPr>
            <a:r>
              <a:rPr lang="en-US" sz="8800" spc="175">
                <a:solidFill>
                  <a:srgbClr val="323232"/>
                </a:solidFill>
                <a:latin typeface="Athelas"/>
              </a:rPr>
              <a:t>Write for your audience</a:t>
            </a:r>
          </a:p>
        </p:txBody>
      </p:sp>
      <p:grpSp>
        <p:nvGrpSpPr>
          <p:cNvPr id="3" name="Group 3"/>
          <p:cNvGrpSpPr/>
          <p:nvPr/>
        </p:nvGrpSpPr>
        <p:grpSpPr>
          <a:xfrm>
            <a:off x="1028700" y="7115058"/>
            <a:ext cx="7328296" cy="2222966"/>
            <a:chOff x="0" y="-28575"/>
            <a:chExt cx="9771062" cy="2963955"/>
          </a:xfrm>
        </p:grpSpPr>
        <p:sp>
          <p:nvSpPr>
            <p:cNvPr id="4" name="TextBox 4"/>
            <p:cNvSpPr txBox="1"/>
            <p:nvPr/>
          </p:nvSpPr>
          <p:spPr>
            <a:xfrm>
              <a:off x="0" y="-28575"/>
              <a:ext cx="9771062" cy="597535"/>
            </a:xfrm>
            <a:prstGeom prst="rect">
              <a:avLst/>
            </a:prstGeom>
          </p:spPr>
          <p:txBody>
            <a:bodyPr lIns="0" tIns="0" rIns="0" bIns="0" rtlCol="0" anchor="t">
              <a:spAutoFit/>
            </a:bodyPr>
            <a:lstStyle/>
            <a:p>
              <a:pPr algn="r">
                <a:lnSpc>
                  <a:spcPts val="3640"/>
                </a:lnSpc>
              </a:pPr>
              <a:r>
                <a:rPr lang="en-US" sz="2800" spc="280">
                  <a:solidFill>
                    <a:srgbClr val="323232"/>
                  </a:solidFill>
                  <a:latin typeface="Noto Sans Bold"/>
                </a:rPr>
                <a:t>FOLLOW THE PRINCIPLES</a:t>
              </a:r>
            </a:p>
          </p:txBody>
        </p:sp>
        <p:sp>
          <p:nvSpPr>
            <p:cNvPr id="5" name="TextBox 5"/>
            <p:cNvSpPr txBox="1"/>
            <p:nvPr/>
          </p:nvSpPr>
          <p:spPr>
            <a:xfrm>
              <a:off x="0" y="806068"/>
              <a:ext cx="9771062" cy="614045"/>
            </a:xfrm>
            <a:prstGeom prst="rect">
              <a:avLst/>
            </a:prstGeom>
          </p:spPr>
          <p:txBody>
            <a:bodyPr lIns="0" tIns="0" rIns="0" bIns="0" rtlCol="0" anchor="t">
              <a:spAutoFit/>
            </a:bodyPr>
            <a:lstStyle/>
            <a:p>
              <a:pPr algn="r">
                <a:lnSpc>
                  <a:spcPts val="3900"/>
                </a:lnSpc>
              </a:pPr>
              <a:r>
                <a:rPr lang="en-US" sz="2600" spc="26">
                  <a:solidFill>
                    <a:srgbClr val="323232"/>
                  </a:solidFill>
                  <a:latin typeface="Noto Sans"/>
                </a:rPr>
                <a:t>for a strong social media posts and visuals.</a:t>
              </a:r>
            </a:p>
          </p:txBody>
        </p:sp>
        <p:sp>
          <p:nvSpPr>
            <p:cNvPr id="6" name="TextBox 6"/>
            <p:cNvSpPr txBox="1"/>
            <p:nvPr/>
          </p:nvSpPr>
          <p:spPr>
            <a:xfrm>
              <a:off x="0" y="1810200"/>
              <a:ext cx="9771062" cy="1125180"/>
            </a:xfrm>
            <a:prstGeom prst="rect">
              <a:avLst/>
            </a:prstGeom>
          </p:spPr>
          <p:txBody>
            <a:bodyPr lIns="0" tIns="0" rIns="0" bIns="0" rtlCol="0" anchor="t">
              <a:spAutoFit/>
            </a:bodyPr>
            <a:lstStyle/>
            <a:p>
              <a:pPr algn="r">
                <a:lnSpc>
                  <a:spcPts val="3359"/>
                </a:lnSpc>
              </a:pPr>
              <a:r>
                <a:rPr lang="en-US" sz="2600" b="1" i="0" u="none" strike="noStrike" dirty="0">
                  <a:solidFill>
                    <a:srgbClr val="323232"/>
                  </a:solidFill>
                  <a:effectLst/>
                </a:rPr>
                <a:t>Tips for Creating Strong Social Media Posts: </a:t>
              </a:r>
              <a:r>
                <a:rPr lang="en-US" sz="2600" b="0" i="0" u="none" strike="noStrike" dirty="0" err="1">
                  <a:solidFill>
                    <a:srgbClr val="323232"/>
                  </a:solidFill>
                  <a:effectLst/>
                </a:rPr>
                <a:t>JDIM.digital</a:t>
              </a:r>
              <a:r>
                <a:rPr lang="en-US" sz="2600" b="0" i="0" u="none" strike="noStrike" dirty="0">
                  <a:solidFill>
                    <a:srgbClr val="323232"/>
                  </a:solidFill>
                  <a:effectLst/>
                </a:rPr>
                <a:t>/publications</a:t>
              </a:r>
              <a:endParaRPr lang="en-US" sz="2600" dirty="0">
                <a:solidFill>
                  <a:srgbClr val="323232"/>
                </a:solidFill>
                <a:latin typeface="Noto Sans Bold"/>
              </a:endParaRPr>
            </a:p>
          </p:txBody>
        </p:sp>
      </p:grpSp>
      <p:sp>
        <p:nvSpPr>
          <p:cNvPr id="7" name="AutoShape 7"/>
          <p:cNvSpPr/>
          <p:nvPr/>
        </p:nvSpPr>
        <p:spPr>
          <a:xfrm>
            <a:off x="12044993" y="2013438"/>
            <a:ext cx="5214307" cy="7304208"/>
          </a:xfrm>
          <a:prstGeom prst="rect">
            <a:avLst/>
          </a:prstGeom>
          <a:solidFill>
            <a:srgbClr val="3B486B"/>
          </a:solidFill>
        </p:spPr>
      </p:sp>
      <p:sp>
        <p:nvSpPr>
          <p:cNvPr id="8" name="AutoShape 8"/>
          <p:cNvSpPr/>
          <p:nvPr/>
        </p:nvSpPr>
        <p:spPr>
          <a:xfrm>
            <a:off x="8943329" y="7239000"/>
            <a:ext cx="2019300" cy="38100"/>
          </a:xfrm>
          <a:prstGeom prst="rect">
            <a:avLst/>
          </a:prstGeom>
          <a:solidFill>
            <a:srgbClr val="323232"/>
          </a:solidFill>
        </p:spPr>
      </p:sp>
      <p:pic>
        <p:nvPicPr>
          <p:cNvPr id="9" name="Picture 9"/>
          <p:cNvPicPr>
            <a:picLocks noChangeAspect="1"/>
          </p:cNvPicPr>
          <p:nvPr/>
        </p:nvPicPr>
        <p:blipFill>
          <a:blip r:embed="rId2"/>
          <a:srcRect l="22411" r="22411"/>
          <a:stretch>
            <a:fillRect/>
          </a:stretch>
        </p:blipFill>
        <p:spPr>
          <a:xfrm>
            <a:off x="10640983" y="1457872"/>
            <a:ext cx="6149969" cy="743060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TextBox 2"/>
          <p:cNvSpPr txBox="1"/>
          <p:nvPr/>
        </p:nvSpPr>
        <p:spPr>
          <a:xfrm>
            <a:off x="1861318" y="1372147"/>
            <a:ext cx="6667460" cy="2879725"/>
          </a:xfrm>
          <a:prstGeom prst="rect">
            <a:avLst/>
          </a:prstGeom>
        </p:spPr>
        <p:txBody>
          <a:bodyPr lIns="0" tIns="0" rIns="0" bIns="0" rtlCol="0" anchor="t">
            <a:spAutoFit/>
          </a:bodyPr>
          <a:lstStyle/>
          <a:p>
            <a:pPr>
              <a:lnSpc>
                <a:spcPts val="11440"/>
              </a:lnSpc>
            </a:pPr>
            <a:r>
              <a:rPr lang="en-US" sz="8800" spc="175">
                <a:solidFill>
                  <a:srgbClr val="323232"/>
                </a:solidFill>
                <a:latin typeface="Athelas"/>
              </a:rPr>
              <a:t>Tag other accounts</a:t>
            </a:r>
          </a:p>
        </p:txBody>
      </p:sp>
      <p:grpSp>
        <p:nvGrpSpPr>
          <p:cNvPr id="3" name="Group 3"/>
          <p:cNvGrpSpPr/>
          <p:nvPr/>
        </p:nvGrpSpPr>
        <p:grpSpPr>
          <a:xfrm>
            <a:off x="1028700" y="6641189"/>
            <a:ext cx="7328296" cy="2247285"/>
            <a:chOff x="0" y="0"/>
            <a:chExt cx="9771062" cy="2996380"/>
          </a:xfrm>
        </p:grpSpPr>
        <p:sp>
          <p:nvSpPr>
            <p:cNvPr id="4" name="TextBox 4"/>
            <p:cNvSpPr txBox="1"/>
            <p:nvPr/>
          </p:nvSpPr>
          <p:spPr>
            <a:xfrm>
              <a:off x="0" y="-28575"/>
              <a:ext cx="9771062" cy="597535"/>
            </a:xfrm>
            <a:prstGeom prst="rect">
              <a:avLst/>
            </a:prstGeom>
          </p:spPr>
          <p:txBody>
            <a:bodyPr lIns="0" tIns="0" rIns="0" bIns="0" rtlCol="0" anchor="t">
              <a:spAutoFit/>
            </a:bodyPr>
            <a:lstStyle/>
            <a:p>
              <a:pPr algn="r">
                <a:lnSpc>
                  <a:spcPts val="3640"/>
                </a:lnSpc>
              </a:pPr>
              <a:r>
                <a:rPr lang="en-US" sz="2800" spc="280">
                  <a:solidFill>
                    <a:srgbClr val="323232"/>
                  </a:solidFill>
                  <a:latin typeface="Noto Sans Bold"/>
                </a:rPr>
                <a:t>PARTNERSHIPS BENEFIT EVERYONE</a:t>
              </a:r>
            </a:p>
          </p:txBody>
        </p:sp>
        <p:sp>
          <p:nvSpPr>
            <p:cNvPr id="5" name="TextBox 5"/>
            <p:cNvSpPr txBox="1"/>
            <p:nvPr/>
          </p:nvSpPr>
          <p:spPr>
            <a:xfrm>
              <a:off x="0" y="806068"/>
              <a:ext cx="9771062" cy="1274445"/>
            </a:xfrm>
            <a:prstGeom prst="rect">
              <a:avLst/>
            </a:prstGeom>
          </p:spPr>
          <p:txBody>
            <a:bodyPr lIns="0" tIns="0" rIns="0" bIns="0" rtlCol="0" anchor="t">
              <a:spAutoFit/>
            </a:bodyPr>
            <a:lstStyle/>
            <a:p>
              <a:pPr algn="r">
                <a:lnSpc>
                  <a:spcPts val="3900"/>
                </a:lnSpc>
              </a:pPr>
              <a:r>
                <a:rPr lang="en-US" sz="2600" spc="26">
                  <a:solidFill>
                    <a:srgbClr val="323232"/>
                  </a:solidFill>
                  <a:latin typeface="Noto Sans"/>
                </a:rPr>
                <a:t>It's also a great way to expand the reach of your content.</a:t>
              </a:r>
            </a:p>
          </p:txBody>
        </p:sp>
        <p:sp>
          <p:nvSpPr>
            <p:cNvPr id="6" name="TextBox 6"/>
            <p:cNvSpPr txBox="1"/>
            <p:nvPr/>
          </p:nvSpPr>
          <p:spPr>
            <a:xfrm>
              <a:off x="0" y="2470600"/>
              <a:ext cx="9771062" cy="525780"/>
            </a:xfrm>
            <a:prstGeom prst="rect">
              <a:avLst/>
            </a:prstGeom>
          </p:spPr>
          <p:txBody>
            <a:bodyPr lIns="0" tIns="0" rIns="0" bIns="0" rtlCol="0" anchor="t">
              <a:spAutoFit/>
            </a:bodyPr>
            <a:lstStyle/>
            <a:p>
              <a:pPr algn="r">
                <a:lnSpc>
                  <a:spcPts val="3359"/>
                </a:lnSpc>
              </a:pPr>
              <a:endParaRPr/>
            </a:p>
          </p:txBody>
        </p:sp>
      </p:grpSp>
      <p:sp>
        <p:nvSpPr>
          <p:cNvPr id="7" name="AutoShape 7"/>
          <p:cNvSpPr/>
          <p:nvPr/>
        </p:nvSpPr>
        <p:spPr>
          <a:xfrm>
            <a:off x="12044993" y="2013438"/>
            <a:ext cx="5214307" cy="7304208"/>
          </a:xfrm>
          <a:prstGeom prst="rect">
            <a:avLst/>
          </a:prstGeom>
          <a:solidFill>
            <a:srgbClr val="3B486B"/>
          </a:solidFill>
        </p:spPr>
      </p:sp>
      <p:sp>
        <p:nvSpPr>
          <p:cNvPr id="8" name="AutoShape 8"/>
          <p:cNvSpPr/>
          <p:nvPr/>
        </p:nvSpPr>
        <p:spPr>
          <a:xfrm>
            <a:off x="8943329" y="7239000"/>
            <a:ext cx="2019300" cy="38100"/>
          </a:xfrm>
          <a:prstGeom prst="rect">
            <a:avLst/>
          </a:prstGeom>
          <a:solidFill>
            <a:srgbClr val="323232"/>
          </a:solidFill>
        </p:spPr>
      </p:sp>
      <p:pic>
        <p:nvPicPr>
          <p:cNvPr id="9" name="Picture 9"/>
          <p:cNvPicPr>
            <a:picLocks noChangeAspect="1"/>
          </p:cNvPicPr>
          <p:nvPr/>
        </p:nvPicPr>
        <p:blipFill>
          <a:blip r:embed="rId2"/>
          <a:srcRect l="22411" r="22411"/>
          <a:stretch>
            <a:fillRect/>
          </a:stretch>
        </p:blipFill>
        <p:spPr>
          <a:xfrm>
            <a:off x="10640983" y="1457872"/>
            <a:ext cx="6149969" cy="743060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TextBox 2"/>
          <p:cNvSpPr txBox="1"/>
          <p:nvPr/>
        </p:nvSpPr>
        <p:spPr>
          <a:xfrm>
            <a:off x="8352316" y="1342474"/>
            <a:ext cx="8578108" cy="2879725"/>
          </a:xfrm>
          <a:prstGeom prst="rect">
            <a:avLst/>
          </a:prstGeom>
        </p:spPr>
        <p:txBody>
          <a:bodyPr lIns="0" tIns="0" rIns="0" bIns="0" rtlCol="0" anchor="t">
            <a:spAutoFit/>
          </a:bodyPr>
          <a:lstStyle/>
          <a:p>
            <a:pPr algn="r">
              <a:lnSpc>
                <a:spcPts val="11440"/>
              </a:lnSpc>
            </a:pPr>
            <a:r>
              <a:rPr lang="en-US" sz="8800" spc="175">
                <a:solidFill>
                  <a:srgbClr val="323232"/>
                </a:solidFill>
                <a:latin typeface="Athelas"/>
              </a:rPr>
              <a:t>Always link back to your website</a:t>
            </a:r>
          </a:p>
        </p:txBody>
      </p:sp>
      <p:grpSp>
        <p:nvGrpSpPr>
          <p:cNvPr id="3" name="Group 3"/>
          <p:cNvGrpSpPr/>
          <p:nvPr/>
        </p:nvGrpSpPr>
        <p:grpSpPr>
          <a:xfrm>
            <a:off x="10456534" y="6812899"/>
            <a:ext cx="6688465" cy="2235696"/>
            <a:chOff x="0" y="-28575"/>
            <a:chExt cx="7943585" cy="2980928"/>
          </a:xfrm>
        </p:grpSpPr>
        <p:sp>
          <p:nvSpPr>
            <p:cNvPr id="4" name="TextBox 4"/>
            <p:cNvSpPr txBox="1"/>
            <p:nvPr/>
          </p:nvSpPr>
          <p:spPr>
            <a:xfrm>
              <a:off x="0" y="-28575"/>
              <a:ext cx="7943585" cy="1816394"/>
            </a:xfrm>
            <a:prstGeom prst="rect">
              <a:avLst/>
            </a:prstGeom>
          </p:spPr>
          <p:txBody>
            <a:bodyPr lIns="0" tIns="0" rIns="0" bIns="0" rtlCol="0" anchor="t">
              <a:spAutoFit/>
            </a:bodyPr>
            <a:lstStyle/>
            <a:p>
              <a:pPr>
                <a:lnSpc>
                  <a:spcPts val="3640"/>
                </a:lnSpc>
              </a:pPr>
              <a:r>
                <a:rPr lang="en-US" sz="2800" spc="280" dirty="0">
                  <a:solidFill>
                    <a:srgbClr val="323232"/>
                  </a:solidFill>
                  <a:latin typeface="Noto Sans Bold"/>
                </a:rPr>
                <a:t>MAKE IT EASY FOR THEM TO FIND OUT MORE &amp; TAKE ACTION</a:t>
              </a:r>
            </a:p>
          </p:txBody>
        </p:sp>
        <p:sp>
          <p:nvSpPr>
            <p:cNvPr id="5" name="TextBox 5"/>
            <p:cNvSpPr txBox="1"/>
            <p:nvPr/>
          </p:nvSpPr>
          <p:spPr>
            <a:xfrm>
              <a:off x="0" y="1431966"/>
              <a:ext cx="7943585" cy="604520"/>
            </a:xfrm>
            <a:prstGeom prst="rect">
              <a:avLst/>
            </a:prstGeom>
          </p:spPr>
          <p:txBody>
            <a:bodyPr lIns="0" tIns="0" rIns="0" bIns="0" rtlCol="0" anchor="t">
              <a:spAutoFit/>
            </a:bodyPr>
            <a:lstStyle/>
            <a:p>
              <a:pPr>
                <a:lnSpc>
                  <a:spcPts val="3900"/>
                </a:lnSpc>
              </a:pPr>
              <a:endParaRPr/>
            </a:p>
          </p:txBody>
        </p:sp>
        <p:sp>
          <p:nvSpPr>
            <p:cNvPr id="6" name="TextBox 6"/>
            <p:cNvSpPr txBox="1"/>
            <p:nvPr/>
          </p:nvSpPr>
          <p:spPr>
            <a:xfrm>
              <a:off x="0" y="2417048"/>
              <a:ext cx="7943585" cy="535305"/>
            </a:xfrm>
            <a:prstGeom prst="rect">
              <a:avLst/>
            </a:prstGeom>
          </p:spPr>
          <p:txBody>
            <a:bodyPr lIns="0" tIns="0" rIns="0" bIns="0" rtlCol="0" anchor="t">
              <a:spAutoFit/>
            </a:bodyPr>
            <a:lstStyle/>
            <a:p>
              <a:pPr>
                <a:lnSpc>
                  <a:spcPts val="3359"/>
                </a:lnSpc>
              </a:pPr>
              <a:endParaRPr/>
            </a:p>
          </p:txBody>
        </p:sp>
      </p:grpSp>
      <p:sp>
        <p:nvSpPr>
          <p:cNvPr id="7" name="AutoShape 7"/>
          <p:cNvSpPr/>
          <p:nvPr/>
        </p:nvSpPr>
        <p:spPr>
          <a:xfrm>
            <a:off x="2727338" y="1913427"/>
            <a:ext cx="5214307" cy="7374546"/>
          </a:xfrm>
          <a:prstGeom prst="rect">
            <a:avLst/>
          </a:prstGeom>
          <a:solidFill>
            <a:srgbClr val="3B486B"/>
          </a:solidFill>
        </p:spPr>
      </p:sp>
      <p:sp>
        <p:nvSpPr>
          <p:cNvPr id="8" name="AutoShape 8"/>
          <p:cNvSpPr/>
          <p:nvPr/>
        </p:nvSpPr>
        <p:spPr>
          <a:xfrm>
            <a:off x="7444666" y="7239000"/>
            <a:ext cx="2019300" cy="38100"/>
          </a:xfrm>
          <a:prstGeom prst="rect">
            <a:avLst/>
          </a:prstGeom>
          <a:solidFill>
            <a:srgbClr val="323232"/>
          </a:solidFill>
        </p:spPr>
      </p:sp>
      <p:pic>
        <p:nvPicPr>
          <p:cNvPr id="9" name="Picture 9"/>
          <p:cNvPicPr>
            <a:picLocks noChangeAspect="1"/>
          </p:cNvPicPr>
          <p:nvPr/>
        </p:nvPicPr>
        <p:blipFill>
          <a:blip r:embed="rId2"/>
          <a:srcRect l="10491" r="34331"/>
          <a:stretch>
            <a:fillRect/>
          </a:stretch>
        </p:blipFill>
        <p:spPr>
          <a:xfrm>
            <a:off x="1323329" y="1428199"/>
            <a:ext cx="6149969" cy="743060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TextBox 2"/>
          <p:cNvSpPr txBox="1"/>
          <p:nvPr/>
        </p:nvSpPr>
        <p:spPr>
          <a:xfrm>
            <a:off x="1861318" y="1372147"/>
            <a:ext cx="6667460" cy="2879725"/>
          </a:xfrm>
          <a:prstGeom prst="rect">
            <a:avLst/>
          </a:prstGeom>
        </p:spPr>
        <p:txBody>
          <a:bodyPr lIns="0" tIns="0" rIns="0" bIns="0" rtlCol="0" anchor="t">
            <a:spAutoFit/>
          </a:bodyPr>
          <a:lstStyle/>
          <a:p>
            <a:pPr>
              <a:lnSpc>
                <a:spcPts val="11440"/>
              </a:lnSpc>
            </a:pPr>
            <a:r>
              <a:rPr lang="en-US" sz="8800" spc="175">
                <a:solidFill>
                  <a:srgbClr val="323232"/>
                </a:solidFill>
                <a:latin typeface="Athelas"/>
              </a:rPr>
              <a:t>Promote your social media</a:t>
            </a:r>
          </a:p>
        </p:txBody>
      </p:sp>
      <p:grpSp>
        <p:nvGrpSpPr>
          <p:cNvPr id="3" name="Group 3"/>
          <p:cNvGrpSpPr/>
          <p:nvPr/>
        </p:nvGrpSpPr>
        <p:grpSpPr>
          <a:xfrm>
            <a:off x="1028700" y="6619758"/>
            <a:ext cx="7328296" cy="2730996"/>
            <a:chOff x="0" y="-28575"/>
            <a:chExt cx="9771062" cy="3641328"/>
          </a:xfrm>
        </p:grpSpPr>
        <p:sp>
          <p:nvSpPr>
            <p:cNvPr id="4" name="TextBox 4"/>
            <p:cNvSpPr txBox="1"/>
            <p:nvPr/>
          </p:nvSpPr>
          <p:spPr>
            <a:xfrm>
              <a:off x="0" y="-28575"/>
              <a:ext cx="9771062" cy="585288"/>
            </a:xfrm>
            <a:prstGeom prst="rect">
              <a:avLst/>
            </a:prstGeom>
          </p:spPr>
          <p:txBody>
            <a:bodyPr lIns="0" tIns="0" rIns="0" bIns="0" rtlCol="0" anchor="t">
              <a:spAutoFit/>
            </a:bodyPr>
            <a:lstStyle/>
            <a:p>
              <a:pPr algn="r">
                <a:lnSpc>
                  <a:spcPts val="3640"/>
                </a:lnSpc>
              </a:pPr>
              <a:r>
                <a:rPr lang="en-US" sz="2800" spc="280" dirty="0">
                  <a:solidFill>
                    <a:srgbClr val="323232"/>
                  </a:solidFill>
                  <a:latin typeface="Noto Sans Bold"/>
                </a:rPr>
                <a:t>BUILD OUT FROM YOUR CONTACTS</a:t>
              </a:r>
            </a:p>
          </p:txBody>
        </p:sp>
        <p:sp>
          <p:nvSpPr>
            <p:cNvPr id="5" name="TextBox 5"/>
            <p:cNvSpPr txBox="1"/>
            <p:nvPr/>
          </p:nvSpPr>
          <p:spPr>
            <a:xfrm>
              <a:off x="0" y="1422441"/>
              <a:ext cx="9771062" cy="1948568"/>
            </a:xfrm>
            <a:prstGeom prst="rect">
              <a:avLst/>
            </a:prstGeom>
          </p:spPr>
          <p:txBody>
            <a:bodyPr lIns="0" tIns="0" rIns="0" bIns="0" rtlCol="0" anchor="t">
              <a:spAutoFit/>
            </a:bodyPr>
            <a:lstStyle/>
            <a:p>
              <a:pPr algn="r">
                <a:lnSpc>
                  <a:spcPts val="3900"/>
                </a:lnSpc>
              </a:pPr>
              <a:r>
                <a:rPr lang="en-US" sz="2600" spc="26" dirty="0">
                  <a:solidFill>
                    <a:srgbClr val="323232"/>
                  </a:solidFill>
                  <a:latin typeface="Noto Sans"/>
                </a:rPr>
                <a:t>Leverage your friends and followers as a reach vehicle for souls. They all have influence, ask them to use it.</a:t>
              </a:r>
            </a:p>
          </p:txBody>
        </p:sp>
        <p:sp>
          <p:nvSpPr>
            <p:cNvPr id="6" name="TextBox 6"/>
            <p:cNvSpPr txBox="1"/>
            <p:nvPr/>
          </p:nvSpPr>
          <p:spPr>
            <a:xfrm>
              <a:off x="0" y="3086973"/>
              <a:ext cx="9771062" cy="525780"/>
            </a:xfrm>
            <a:prstGeom prst="rect">
              <a:avLst/>
            </a:prstGeom>
          </p:spPr>
          <p:txBody>
            <a:bodyPr lIns="0" tIns="0" rIns="0" bIns="0" rtlCol="0" anchor="t">
              <a:spAutoFit/>
            </a:bodyPr>
            <a:lstStyle/>
            <a:p>
              <a:pPr algn="r">
                <a:lnSpc>
                  <a:spcPts val="3359"/>
                </a:lnSpc>
              </a:pPr>
              <a:endParaRPr/>
            </a:p>
          </p:txBody>
        </p:sp>
      </p:grpSp>
      <p:sp>
        <p:nvSpPr>
          <p:cNvPr id="7" name="AutoShape 7"/>
          <p:cNvSpPr/>
          <p:nvPr/>
        </p:nvSpPr>
        <p:spPr>
          <a:xfrm>
            <a:off x="12044993" y="2013438"/>
            <a:ext cx="5214307" cy="7304208"/>
          </a:xfrm>
          <a:prstGeom prst="rect">
            <a:avLst/>
          </a:prstGeom>
          <a:solidFill>
            <a:srgbClr val="3B486B"/>
          </a:solidFill>
        </p:spPr>
      </p:sp>
      <p:sp>
        <p:nvSpPr>
          <p:cNvPr id="8" name="AutoShape 8"/>
          <p:cNvSpPr/>
          <p:nvPr/>
        </p:nvSpPr>
        <p:spPr>
          <a:xfrm>
            <a:off x="8943329" y="7239000"/>
            <a:ext cx="2019300" cy="38100"/>
          </a:xfrm>
          <a:prstGeom prst="rect">
            <a:avLst/>
          </a:prstGeom>
          <a:solidFill>
            <a:srgbClr val="323232"/>
          </a:solidFill>
        </p:spPr>
      </p:sp>
      <p:pic>
        <p:nvPicPr>
          <p:cNvPr id="9" name="Picture 9"/>
          <p:cNvPicPr>
            <a:picLocks noChangeAspect="1"/>
          </p:cNvPicPr>
          <p:nvPr/>
        </p:nvPicPr>
        <p:blipFill>
          <a:blip r:embed="rId2"/>
          <a:srcRect l="22411" r="22411"/>
          <a:stretch>
            <a:fillRect/>
          </a:stretch>
        </p:blipFill>
        <p:spPr>
          <a:xfrm>
            <a:off x="10640983" y="1457872"/>
            <a:ext cx="6149969" cy="743060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TextBox 2"/>
          <p:cNvSpPr txBox="1"/>
          <p:nvPr/>
        </p:nvSpPr>
        <p:spPr>
          <a:xfrm>
            <a:off x="8352316" y="1342474"/>
            <a:ext cx="8578108" cy="2879725"/>
          </a:xfrm>
          <a:prstGeom prst="rect">
            <a:avLst/>
          </a:prstGeom>
        </p:spPr>
        <p:txBody>
          <a:bodyPr lIns="0" tIns="0" rIns="0" bIns="0" rtlCol="0" anchor="t">
            <a:spAutoFit/>
          </a:bodyPr>
          <a:lstStyle/>
          <a:p>
            <a:pPr algn="r">
              <a:lnSpc>
                <a:spcPts val="11440"/>
              </a:lnSpc>
            </a:pPr>
            <a:r>
              <a:rPr lang="en-US" sz="8800" spc="175">
                <a:solidFill>
                  <a:srgbClr val="323232"/>
                </a:solidFill>
                <a:latin typeface="Athelas"/>
              </a:rPr>
              <a:t>Engage in comments</a:t>
            </a:r>
          </a:p>
        </p:txBody>
      </p:sp>
      <p:grpSp>
        <p:nvGrpSpPr>
          <p:cNvPr id="3" name="Group 3"/>
          <p:cNvGrpSpPr/>
          <p:nvPr/>
        </p:nvGrpSpPr>
        <p:grpSpPr>
          <a:xfrm>
            <a:off x="10346357" y="6591300"/>
            <a:ext cx="6984848" cy="3160256"/>
            <a:chOff x="0" y="-28575"/>
            <a:chExt cx="9313132" cy="4213675"/>
          </a:xfrm>
        </p:grpSpPr>
        <p:sp>
          <p:nvSpPr>
            <p:cNvPr id="4" name="TextBox 4"/>
            <p:cNvSpPr txBox="1"/>
            <p:nvPr/>
          </p:nvSpPr>
          <p:spPr>
            <a:xfrm>
              <a:off x="0" y="-28575"/>
              <a:ext cx="9313132" cy="1816395"/>
            </a:xfrm>
            <a:prstGeom prst="rect">
              <a:avLst/>
            </a:prstGeom>
          </p:spPr>
          <p:txBody>
            <a:bodyPr wrap="square" lIns="0" tIns="0" rIns="0" bIns="0" rtlCol="0" anchor="t">
              <a:spAutoFit/>
            </a:bodyPr>
            <a:lstStyle/>
            <a:p>
              <a:pPr>
                <a:lnSpc>
                  <a:spcPts val="3640"/>
                </a:lnSpc>
              </a:pPr>
              <a:r>
                <a:rPr lang="en-US" sz="2800" spc="280" dirty="0">
                  <a:solidFill>
                    <a:srgbClr val="323232"/>
                  </a:solidFill>
                  <a:latin typeface="Noto Sans Bold"/>
                </a:rPr>
                <a:t>EVERY OPPORTUNITIY TO CONNECT IS AN OPPORTUNITY TO GROW THE KINGDOM OF GOD</a:t>
              </a:r>
            </a:p>
          </p:txBody>
        </p:sp>
        <p:sp>
          <p:nvSpPr>
            <p:cNvPr id="5" name="TextBox 5"/>
            <p:cNvSpPr txBox="1"/>
            <p:nvPr/>
          </p:nvSpPr>
          <p:spPr>
            <a:xfrm>
              <a:off x="0" y="2664713"/>
              <a:ext cx="7943585" cy="604520"/>
            </a:xfrm>
            <a:prstGeom prst="rect">
              <a:avLst/>
            </a:prstGeom>
          </p:spPr>
          <p:txBody>
            <a:bodyPr lIns="0" tIns="0" rIns="0" bIns="0" rtlCol="0" anchor="t">
              <a:spAutoFit/>
            </a:bodyPr>
            <a:lstStyle/>
            <a:p>
              <a:pPr>
                <a:lnSpc>
                  <a:spcPts val="3900"/>
                </a:lnSpc>
              </a:pPr>
              <a:endParaRPr/>
            </a:p>
          </p:txBody>
        </p:sp>
        <p:sp>
          <p:nvSpPr>
            <p:cNvPr id="6" name="TextBox 6"/>
            <p:cNvSpPr txBox="1"/>
            <p:nvPr/>
          </p:nvSpPr>
          <p:spPr>
            <a:xfrm>
              <a:off x="0" y="3649795"/>
              <a:ext cx="7943585" cy="535305"/>
            </a:xfrm>
            <a:prstGeom prst="rect">
              <a:avLst/>
            </a:prstGeom>
          </p:spPr>
          <p:txBody>
            <a:bodyPr lIns="0" tIns="0" rIns="0" bIns="0" rtlCol="0" anchor="t">
              <a:spAutoFit/>
            </a:bodyPr>
            <a:lstStyle/>
            <a:p>
              <a:pPr>
                <a:lnSpc>
                  <a:spcPts val="3359"/>
                </a:lnSpc>
              </a:pPr>
              <a:endParaRPr/>
            </a:p>
          </p:txBody>
        </p:sp>
      </p:grpSp>
      <p:sp>
        <p:nvSpPr>
          <p:cNvPr id="7" name="AutoShape 7"/>
          <p:cNvSpPr/>
          <p:nvPr/>
        </p:nvSpPr>
        <p:spPr>
          <a:xfrm>
            <a:off x="2727338" y="1913427"/>
            <a:ext cx="5214307" cy="7374546"/>
          </a:xfrm>
          <a:prstGeom prst="rect">
            <a:avLst/>
          </a:prstGeom>
          <a:solidFill>
            <a:srgbClr val="3B486B"/>
          </a:solidFill>
        </p:spPr>
      </p:sp>
      <p:sp>
        <p:nvSpPr>
          <p:cNvPr id="8" name="AutoShape 8"/>
          <p:cNvSpPr/>
          <p:nvPr/>
        </p:nvSpPr>
        <p:spPr>
          <a:xfrm>
            <a:off x="7444666" y="7239000"/>
            <a:ext cx="2019300" cy="38100"/>
          </a:xfrm>
          <a:prstGeom prst="rect">
            <a:avLst/>
          </a:prstGeom>
          <a:solidFill>
            <a:srgbClr val="323232"/>
          </a:solidFill>
        </p:spPr>
      </p:sp>
      <p:pic>
        <p:nvPicPr>
          <p:cNvPr id="9" name="Picture 9"/>
          <p:cNvPicPr>
            <a:picLocks noChangeAspect="1"/>
          </p:cNvPicPr>
          <p:nvPr/>
        </p:nvPicPr>
        <p:blipFill>
          <a:blip r:embed="rId2"/>
          <a:srcRect l="2097" r="42863"/>
          <a:stretch>
            <a:fillRect/>
          </a:stretch>
        </p:blipFill>
        <p:spPr>
          <a:xfrm>
            <a:off x="1323329" y="1428199"/>
            <a:ext cx="6149969" cy="743060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TextBox 2"/>
          <p:cNvSpPr txBox="1"/>
          <p:nvPr/>
        </p:nvSpPr>
        <p:spPr>
          <a:xfrm rot="5400000">
            <a:off x="10391806" y="4482162"/>
            <a:ext cx="6657914" cy="2092325"/>
          </a:xfrm>
          <a:prstGeom prst="rect">
            <a:avLst/>
          </a:prstGeom>
        </p:spPr>
        <p:txBody>
          <a:bodyPr lIns="0" tIns="0" rIns="0" bIns="0" rtlCol="0" anchor="t">
            <a:spAutoFit/>
          </a:bodyPr>
          <a:lstStyle/>
          <a:p>
            <a:pPr>
              <a:lnSpc>
                <a:spcPts val="8000"/>
              </a:lnSpc>
            </a:pPr>
            <a:r>
              <a:rPr lang="en-US" sz="8000" spc="240">
                <a:solidFill>
                  <a:srgbClr val="323232"/>
                </a:solidFill>
                <a:latin typeface="Athelas"/>
              </a:rPr>
              <a:t>THe Role of Leadership</a:t>
            </a:r>
          </a:p>
        </p:txBody>
      </p:sp>
      <p:sp>
        <p:nvSpPr>
          <p:cNvPr id="3" name="AutoShape 3"/>
          <p:cNvSpPr/>
          <p:nvPr/>
        </p:nvSpPr>
        <p:spPr>
          <a:xfrm>
            <a:off x="13773150" y="-1143000"/>
            <a:ext cx="38100" cy="2171700"/>
          </a:xfrm>
          <a:prstGeom prst="rect">
            <a:avLst/>
          </a:prstGeom>
          <a:solidFill>
            <a:srgbClr val="323232"/>
          </a:solidFill>
        </p:spPr>
      </p:sp>
      <p:sp>
        <p:nvSpPr>
          <p:cNvPr id="4" name="TextBox 4"/>
          <p:cNvSpPr txBox="1"/>
          <p:nvPr/>
        </p:nvSpPr>
        <p:spPr>
          <a:xfrm>
            <a:off x="825349" y="1861517"/>
            <a:ext cx="9222019" cy="6510693"/>
          </a:xfrm>
          <a:prstGeom prst="rect">
            <a:avLst/>
          </a:prstGeom>
        </p:spPr>
        <p:txBody>
          <a:bodyPr lIns="0" tIns="0" rIns="0" bIns="0" rtlCol="0" anchor="t">
            <a:spAutoFit/>
          </a:bodyPr>
          <a:lstStyle/>
          <a:p>
            <a:pPr>
              <a:lnSpc>
                <a:spcPts val="3359"/>
              </a:lnSpc>
            </a:pPr>
            <a:r>
              <a:rPr lang="en-US" sz="2400" dirty="0">
                <a:solidFill>
                  <a:srgbClr val="000000"/>
                </a:solidFill>
                <a:latin typeface="Open Sans Light Bold"/>
              </a:rPr>
              <a:t>As leaders you can:</a:t>
            </a:r>
          </a:p>
          <a:p>
            <a:pPr marL="518160" lvl="1" indent="-259080">
              <a:lnSpc>
                <a:spcPts val="3359"/>
              </a:lnSpc>
              <a:buFont typeface="Arial"/>
              <a:buChar char="•"/>
            </a:pPr>
            <a:r>
              <a:rPr lang="en-US" sz="2400" dirty="0">
                <a:solidFill>
                  <a:srgbClr val="000000"/>
                </a:solidFill>
                <a:latin typeface="Open Sans Light"/>
              </a:rPr>
              <a:t>Include digital strategies in short- and long-term visions and goals.</a:t>
            </a:r>
          </a:p>
          <a:p>
            <a:pPr marL="518160" lvl="1" indent="-259080">
              <a:lnSpc>
                <a:spcPts val="3359"/>
              </a:lnSpc>
              <a:buFont typeface="Arial"/>
              <a:buChar char="•"/>
            </a:pPr>
            <a:r>
              <a:rPr lang="en-US" sz="2400" dirty="0">
                <a:solidFill>
                  <a:srgbClr val="000000"/>
                </a:solidFill>
                <a:latin typeface="Open Sans Light"/>
              </a:rPr>
              <a:t>Dedicate funds for social media promotions.</a:t>
            </a:r>
          </a:p>
          <a:p>
            <a:pPr marL="518160" lvl="1" indent="-259080">
              <a:lnSpc>
                <a:spcPts val="3359"/>
              </a:lnSpc>
              <a:buFont typeface="Arial"/>
              <a:buChar char="•"/>
            </a:pPr>
            <a:r>
              <a:rPr lang="en-US" sz="2400" dirty="0">
                <a:solidFill>
                  <a:srgbClr val="000000"/>
                </a:solidFill>
                <a:latin typeface="Open Sans Light"/>
              </a:rPr>
              <a:t>Dedicate time for training you and your team members.</a:t>
            </a:r>
          </a:p>
          <a:p>
            <a:pPr marL="518160" lvl="1" indent="-259080">
              <a:lnSpc>
                <a:spcPts val="3359"/>
              </a:lnSpc>
              <a:buFont typeface="Arial"/>
              <a:buChar char="•"/>
            </a:pPr>
            <a:r>
              <a:rPr lang="en-US" sz="2400" dirty="0">
                <a:solidFill>
                  <a:srgbClr val="000000"/>
                </a:solidFill>
                <a:latin typeface="Open Sans Light"/>
              </a:rPr>
              <a:t>Identify people who could take on social media as part of their ministry duties (this may mean taking something else off their plate).</a:t>
            </a:r>
          </a:p>
          <a:p>
            <a:pPr marL="518160" lvl="1" indent="-259080">
              <a:lnSpc>
                <a:spcPts val="3359"/>
              </a:lnSpc>
              <a:buFont typeface="Arial"/>
              <a:buChar char="•"/>
            </a:pPr>
            <a:r>
              <a:rPr lang="en-US" sz="2400" dirty="0">
                <a:solidFill>
                  <a:srgbClr val="000000"/>
                </a:solidFill>
                <a:latin typeface="Open Sans Light"/>
              </a:rPr>
              <a:t>Invest in young people; give them space to utilize their skills in this area for the Church.</a:t>
            </a:r>
          </a:p>
          <a:p>
            <a:pPr marL="518160" lvl="1" indent="-259080">
              <a:lnSpc>
                <a:spcPts val="3359"/>
              </a:lnSpc>
              <a:buFont typeface="Arial"/>
              <a:buChar char="•"/>
            </a:pPr>
            <a:r>
              <a:rPr lang="en-US" sz="2400" dirty="0">
                <a:solidFill>
                  <a:srgbClr val="000000"/>
                </a:solidFill>
                <a:latin typeface="Open Sans Light"/>
              </a:rPr>
              <a:t>Get out of the way and let innovation happen.</a:t>
            </a:r>
          </a:p>
          <a:p>
            <a:pPr marL="518160" lvl="1" indent="-259080">
              <a:lnSpc>
                <a:spcPts val="3359"/>
              </a:lnSpc>
              <a:buFont typeface="Arial"/>
              <a:buChar char="•"/>
            </a:pPr>
            <a:r>
              <a:rPr lang="en-US" sz="2400" dirty="0">
                <a:solidFill>
                  <a:srgbClr val="000000"/>
                </a:solidFill>
                <a:latin typeface="Open Sans Light"/>
              </a:rPr>
              <a:t>Take advantage of all the free resources, classes, and case studies on </a:t>
            </a:r>
            <a:r>
              <a:rPr lang="en-US" sz="2400" dirty="0">
                <a:solidFill>
                  <a:srgbClr val="000000"/>
                </a:solidFill>
                <a:latin typeface="Open Sans Light Bold"/>
              </a:rPr>
              <a:t>SDAdata.org</a:t>
            </a:r>
            <a:r>
              <a:rPr lang="en-US" sz="2400" dirty="0">
                <a:solidFill>
                  <a:srgbClr val="000000"/>
                </a:solidFill>
                <a:latin typeface="Open Sans Light"/>
              </a:rPr>
              <a:t> or get the Digital Discipleship &amp; Evangelism book at </a:t>
            </a:r>
            <a:r>
              <a:rPr lang="en-US" sz="2400" dirty="0" err="1">
                <a:solidFill>
                  <a:srgbClr val="000000"/>
                </a:solidFill>
                <a:latin typeface="Open Sans Light Bold"/>
              </a:rPr>
              <a:t>JDIM.digital</a:t>
            </a:r>
            <a:r>
              <a:rPr lang="en-US" sz="2400" dirty="0">
                <a:solidFill>
                  <a:srgbClr val="000000"/>
                </a:solidFill>
                <a:latin typeface="Open Sans Light Bold"/>
              </a:rPr>
              <a:t>/book</a:t>
            </a:r>
          </a:p>
          <a:p>
            <a:pPr>
              <a:lnSpc>
                <a:spcPts val="3359"/>
              </a:lnSpc>
            </a:pPr>
            <a:endParaRPr lang="en-US" sz="2400" dirty="0">
              <a:solidFill>
                <a:srgbClr val="000000"/>
              </a:solidFill>
              <a:latin typeface="Open Sans Light Bo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B486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4839" b="24222"/>
          <a:stretch>
            <a:fillRect/>
          </a:stretch>
        </p:blipFill>
        <p:spPr>
          <a:xfrm>
            <a:off x="-815569" y="-361950"/>
            <a:ext cx="19919138" cy="2781300"/>
          </a:xfrm>
          <a:prstGeom prst="rect">
            <a:avLst/>
          </a:prstGeom>
        </p:spPr>
      </p:pic>
      <p:grpSp>
        <p:nvGrpSpPr>
          <p:cNvPr id="3" name="Group 3"/>
          <p:cNvGrpSpPr/>
          <p:nvPr/>
        </p:nvGrpSpPr>
        <p:grpSpPr>
          <a:xfrm>
            <a:off x="1028700" y="3051528"/>
            <a:ext cx="15948366" cy="7036435"/>
            <a:chOff x="0" y="0"/>
            <a:chExt cx="21264488" cy="9381914"/>
          </a:xfrm>
        </p:grpSpPr>
        <p:sp>
          <p:nvSpPr>
            <p:cNvPr id="4" name="TextBox 4"/>
            <p:cNvSpPr txBox="1"/>
            <p:nvPr/>
          </p:nvSpPr>
          <p:spPr>
            <a:xfrm>
              <a:off x="0" y="-57150"/>
              <a:ext cx="21264488" cy="7358804"/>
            </a:xfrm>
            <a:prstGeom prst="rect">
              <a:avLst/>
            </a:prstGeom>
          </p:spPr>
          <p:txBody>
            <a:bodyPr lIns="0" tIns="0" rIns="0" bIns="0" rtlCol="0" anchor="t">
              <a:spAutoFit/>
            </a:bodyPr>
            <a:lstStyle/>
            <a:p>
              <a:pPr algn="ctr">
                <a:lnSpc>
                  <a:spcPts val="7280"/>
                </a:lnSpc>
              </a:pPr>
              <a:endParaRPr/>
            </a:p>
            <a:p>
              <a:pPr algn="ctr">
                <a:lnSpc>
                  <a:spcPts val="7280"/>
                </a:lnSpc>
              </a:pPr>
              <a:r>
                <a:rPr lang="en-US" sz="5600" spc="112">
                  <a:solidFill>
                    <a:srgbClr val="FFFFFF"/>
                  </a:solidFill>
                  <a:latin typeface="Athelas"/>
                </a:rPr>
                <a:t>Don't give up too soon! Post reach and interaction will ebb and flow based on your audience’s personal preferences, attitude of the day, the news, that evening’s supper, or just the busyness of life. Keep posting. Keep interacting. Keep adapting.</a:t>
              </a:r>
            </a:p>
          </p:txBody>
        </p:sp>
        <p:sp>
          <p:nvSpPr>
            <p:cNvPr id="5" name="TextBox 5"/>
            <p:cNvSpPr txBox="1"/>
            <p:nvPr/>
          </p:nvSpPr>
          <p:spPr>
            <a:xfrm>
              <a:off x="0" y="8784379"/>
              <a:ext cx="21264488" cy="597535"/>
            </a:xfrm>
            <a:prstGeom prst="rect">
              <a:avLst/>
            </a:prstGeom>
          </p:spPr>
          <p:txBody>
            <a:bodyPr lIns="0" tIns="0" rIns="0" bIns="0" rtlCol="0" anchor="t">
              <a:spAutoFit/>
            </a:bodyPr>
            <a:lstStyle/>
            <a:p>
              <a:pPr algn="ctr">
                <a:lnSpc>
                  <a:spcPts val="3640"/>
                </a:lnSpc>
              </a:pPr>
              <a:endParaRPr/>
            </a:p>
          </p:txBody>
        </p:sp>
      </p:grpSp>
      <p:sp>
        <p:nvSpPr>
          <p:cNvPr id="6" name="AutoShape 6"/>
          <p:cNvSpPr/>
          <p:nvPr/>
        </p:nvSpPr>
        <p:spPr>
          <a:xfrm>
            <a:off x="9124950" y="9258300"/>
            <a:ext cx="38100" cy="2171700"/>
          </a:xfrm>
          <a:prstGeom prst="rect">
            <a:avLst/>
          </a:prstGeom>
          <a:solidFill>
            <a:srgbClr val="FFFFFF"/>
          </a:solidFill>
        </p:spPr>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19100" y="-1238250"/>
            <a:ext cx="5600700" cy="11849100"/>
          </a:xfrm>
          <a:prstGeom prst="rect">
            <a:avLst/>
          </a:prstGeom>
          <a:solidFill>
            <a:srgbClr val="3B486B"/>
          </a:solidFill>
        </p:spPr>
      </p:sp>
      <p:sp>
        <p:nvSpPr>
          <p:cNvPr id="3" name="AutoShape 3"/>
          <p:cNvSpPr/>
          <p:nvPr/>
        </p:nvSpPr>
        <p:spPr>
          <a:xfrm>
            <a:off x="17171639" y="3448050"/>
            <a:ext cx="2019300" cy="38100"/>
          </a:xfrm>
          <a:prstGeom prst="rect">
            <a:avLst/>
          </a:prstGeom>
          <a:solidFill>
            <a:srgbClr val="323232"/>
          </a:solidFill>
        </p:spPr>
      </p:sp>
      <p:pic>
        <p:nvPicPr>
          <p:cNvPr id="4" name="Picture 4"/>
          <p:cNvPicPr>
            <a:picLocks noChangeAspect="1"/>
          </p:cNvPicPr>
          <p:nvPr/>
        </p:nvPicPr>
        <p:blipFill>
          <a:blip r:embed="rId2"/>
          <a:srcRect/>
          <a:stretch>
            <a:fillRect/>
          </a:stretch>
        </p:blipFill>
        <p:spPr>
          <a:xfrm>
            <a:off x="2381250" y="1292510"/>
            <a:ext cx="5911270" cy="7701981"/>
          </a:xfrm>
          <a:prstGeom prst="rect">
            <a:avLst/>
          </a:prstGeom>
          <a:ln>
            <a:noFill/>
          </a:ln>
          <a:effectLst>
            <a:outerShdw blurRad="292100" dist="139700" dir="2700000" algn="tl" rotWithShape="0">
              <a:srgbClr val="333333">
                <a:alpha val="65000"/>
              </a:srgbClr>
            </a:outerShdw>
          </a:effectLst>
        </p:spPr>
      </p:pic>
      <p:sp>
        <p:nvSpPr>
          <p:cNvPr id="5" name="TextBox 5"/>
          <p:cNvSpPr txBox="1"/>
          <p:nvPr/>
        </p:nvSpPr>
        <p:spPr>
          <a:xfrm>
            <a:off x="7981950" y="2287905"/>
            <a:ext cx="7900265" cy="1151149"/>
          </a:xfrm>
          <a:prstGeom prst="rect">
            <a:avLst/>
          </a:prstGeom>
        </p:spPr>
        <p:txBody>
          <a:bodyPr wrap="square" lIns="0" tIns="0" rIns="0" bIns="0" rtlCol="0" anchor="t">
            <a:spAutoFit/>
          </a:bodyPr>
          <a:lstStyle/>
          <a:p>
            <a:pPr algn="r">
              <a:lnSpc>
                <a:spcPts val="8800"/>
              </a:lnSpc>
            </a:pPr>
            <a:r>
              <a:rPr lang="en-US" sz="8800" spc="263" dirty="0">
                <a:solidFill>
                  <a:srgbClr val="323232"/>
                </a:solidFill>
                <a:latin typeface="Athelas"/>
              </a:rPr>
              <a:t>Share the book!</a:t>
            </a:r>
          </a:p>
        </p:txBody>
      </p:sp>
      <p:grpSp>
        <p:nvGrpSpPr>
          <p:cNvPr id="6" name="Group 6"/>
          <p:cNvGrpSpPr/>
          <p:nvPr/>
        </p:nvGrpSpPr>
        <p:grpSpPr>
          <a:xfrm>
            <a:off x="9964964" y="3809379"/>
            <a:ext cx="7476748" cy="5432522"/>
            <a:chOff x="0" y="0"/>
            <a:chExt cx="9968997" cy="7243362"/>
          </a:xfrm>
        </p:grpSpPr>
        <p:sp>
          <p:nvSpPr>
            <p:cNvPr id="7" name="TextBox 7"/>
            <p:cNvSpPr txBox="1"/>
            <p:nvPr/>
          </p:nvSpPr>
          <p:spPr>
            <a:xfrm>
              <a:off x="0" y="0"/>
              <a:ext cx="9968997" cy="609600"/>
            </a:xfrm>
            <a:prstGeom prst="rect">
              <a:avLst/>
            </a:prstGeom>
          </p:spPr>
          <p:txBody>
            <a:bodyPr lIns="0" tIns="0" rIns="0" bIns="0" rtlCol="0" anchor="t">
              <a:spAutoFit/>
            </a:bodyPr>
            <a:lstStyle/>
            <a:p>
              <a:pPr>
                <a:lnSpc>
                  <a:spcPts val="3600"/>
                </a:lnSpc>
              </a:pPr>
              <a:r>
                <a:rPr lang="en-US" sz="3000" spc="179">
                  <a:solidFill>
                    <a:srgbClr val="323232"/>
                  </a:solidFill>
                  <a:latin typeface="Noto Sans Bold"/>
                </a:rPr>
                <a:t>PRINT &amp; DIGITAL AVAILABLE</a:t>
              </a:r>
            </a:p>
          </p:txBody>
        </p:sp>
        <p:sp>
          <p:nvSpPr>
            <p:cNvPr id="8" name="TextBox 8"/>
            <p:cNvSpPr txBox="1"/>
            <p:nvPr/>
          </p:nvSpPr>
          <p:spPr>
            <a:xfrm>
              <a:off x="0" y="1088515"/>
              <a:ext cx="9968997" cy="6154847"/>
            </a:xfrm>
            <a:prstGeom prst="rect">
              <a:avLst/>
            </a:prstGeom>
          </p:spPr>
          <p:txBody>
            <a:bodyPr lIns="0" tIns="0" rIns="0" bIns="0" rtlCol="0" anchor="t">
              <a:spAutoFit/>
            </a:bodyPr>
            <a:lstStyle/>
            <a:p>
              <a:pPr>
                <a:lnSpc>
                  <a:spcPts val="3900"/>
                </a:lnSpc>
              </a:pPr>
              <a:r>
                <a:rPr lang="en-US" sz="2600" spc="26" dirty="0" err="1">
                  <a:solidFill>
                    <a:srgbClr val="323232"/>
                  </a:solidFill>
                  <a:latin typeface="Noto Sans"/>
                </a:rPr>
                <a:t>AdventSource</a:t>
              </a:r>
              <a:r>
                <a:rPr lang="en-US" sz="2600" spc="26" dirty="0">
                  <a:solidFill>
                    <a:srgbClr val="323232"/>
                  </a:solidFill>
                  <a:latin typeface="Noto Sans"/>
                </a:rPr>
                <a:t> &amp; Amazon</a:t>
              </a:r>
            </a:p>
            <a:p>
              <a:pPr>
                <a:lnSpc>
                  <a:spcPts val="3900"/>
                </a:lnSpc>
              </a:pPr>
              <a:endParaRPr lang="en-US" sz="2600" spc="26" dirty="0">
                <a:solidFill>
                  <a:srgbClr val="323232"/>
                </a:solidFill>
                <a:latin typeface="Noto Sans"/>
              </a:endParaRPr>
            </a:p>
            <a:p>
              <a:pPr>
                <a:lnSpc>
                  <a:spcPts val="3900"/>
                </a:lnSpc>
              </a:pPr>
              <a:r>
                <a:rPr lang="en-US" sz="2600" spc="26" dirty="0">
                  <a:solidFill>
                    <a:srgbClr val="323232"/>
                  </a:solidFill>
                  <a:latin typeface="Noto Sans Bold"/>
                </a:rPr>
                <a:t>Learn more: </a:t>
              </a:r>
            </a:p>
            <a:p>
              <a:pPr>
                <a:lnSpc>
                  <a:spcPts val="8400"/>
                </a:lnSpc>
              </a:pPr>
              <a:r>
                <a:rPr lang="en-US" sz="5600" spc="56" dirty="0" err="1">
                  <a:solidFill>
                    <a:srgbClr val="3B486B"/>
                  </a:solidFill>
                  <a:latin typeface="Noto Sans"/>
                </a:rPr>
                <a:t>JDIM.digital</a:t>
              </a:r>
              <a:r>
                <a:rPr lang="en-US" sz="5600" spc="56" dirty="0">
                  <a:solidFill>
                    <a:srgbClr val="3B486B"/>
                  </a:solidFill>
                  <a:latin typeface="Noto Sans"/>
                </a:rPr>
                <a:t>/book</a:t>
              </a:r>
            </a:p>
            <a:p>
              <a:pPr>
                <a:lnSpc>
                  <a:spcPts val="8400"/>
                </a:lnSpc>
              </a:pPr>
              <a:endParaRPr lang="en-US" sz="5600" spc="56" dirty="0">
                <a:solidFill>
                  <a:srgbClr val="3B486B"/>
                </a:solidFill>
                <a:latin typeface="Noto Sans"/>
              </a:endParaRPr>
            </a:p>
            <a:p>
              <a:pPr>
                <a:lnSpc>
                  <a:spcPts val="3900"/>
                </a:lnSpc>
              </a:pPr>
              <a:r>
                <a:rPr lang="en-US" sz="2600" spc="26" dirty="0">
                  <a:solidFill>
                    <a:srgbClr val="000000"/>
                  </a:solidFill>
                  <a:latin typeface="Noto Sans Bold"/>
                </a:rPr>
                <a:t>Contact me: </a:t>
              </a:r>
              <a:r>
                <a:rPr lang="en-US" sz="2600" spc="26" dirty="0" err="1">
                  <a:solidFill>
                    <a:srgbClr val="000000"/>
                  </a:solidFill>
                  <a:latin typeface="Noto Sans"/>
                </a:rPr>
                <a:t>JDIM.digital</a:t>
              </a:r>
              <a:endParaRPr lang="en-US" sz="2600" spc="26" dirty="0">
                <a:solidFill>
                  <a:srgbClr val="000000"/>
                </a:solidFill>
                <a:latin typeface="Noto Sans"/>
              </a:endParaRPr>
            </a:p>
            <a:p>
              <a:pPr>
                <a:lnSpc>
                  <a:spcPts val="3900"/>
                </a:lnSpc>
              </a:pPr>
              <a:r>
                <a:rPr lang="en-US" sz="2600" b="1" spc="26" dirty="0">
                  <a:solidFill>
                    <a:srgbClr val="000000"/>
                  </a:solidFill>
                  <a:latin typeface="Noto Sans"/>
                </a:rPr>
                <a:t>Digital Ministry: </a:t>
              </a:r>
              <a:r>
                <a:rPr lang="en-US" sz="2600" spc="26" dirty="0">
                  <a:solidFill>
                    <a:srgbClr val="000000"/>
                  </a:solidFill>
                  <a:latin typeface="Noto Sans"/>
                </a:rPr>
                <a:t>angelsintheglen.org</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825" r="20825"/>
          <a:stretch>
            <a:fillRect/>
          </a:stretch>
        </p:blipFill>
        <p:spPr>
          <a:xfrm>
            <a:off x="3886200" y="1028700"/>
            <a:ext cx="7216369" cy="8229600"/>
          </a:xfrm>
          <a:prstGeom prst="rect">
            <a:avLst/>
          </a:prstGeom>
        </p:spPr>
      </p:pic>
      <p:sp>
        <p:nvSpPr>
          <p:cNvPr id="3" name="TextBox 3"/>
          <p:cNvSpPr txBox="1"/>
          <p:nvPr/>
        </p:nvSpPr>
        <p:spPr>
          <a:xfrm>
            <a:off x="13115986" y="5602589"/>
            <a:ext cx="4143314" cy="1598295"/>
          </a:xfrm>
          <a:prstGeom prst="rect">
            <a:avLst/>
          </a:prstGeom>
        </p:spPr>
        <p:txBody>
          <a:bodyPr lIns="0" tIns="0" rIns="0" bIns="0" rtlCol="0" anchor="t">
            <a:spAutoFit/>
          </a:bodyPr>
          <a:lstStyle/>
          <a:p>
            <a:pPr>
              <a:lnSpc>
                <a:spcPts val="13200"/>
              </a:lnSpc>
            </a:pPr>
            <a:r>
              <a:rPr lang="en-US" sz="8800" spc="87">
                <a:solidFill>
                  <a:srgbClr val="323232"/>
                </a:solidFill>
                <a:latin typeface="Athelas"/>
              </a:rPr>
              <a:t>Q&amp;A</a:t>
            </a:r>
          </a:p>
        </p:txBody>
      </p:sp>
      <p:sp>
        <p:nvSpPr>
          <p:cNvPr id="4" name="AutoShape 4"/>
          <p:cNvSpPr/>
          <p:nvPr/>
        </p:nvSpPr>
        <p:spPr>
          <a:xfrm>
            <a:off x="1028700" y="1028700"/>
            <a:ext cx="2759331" cy="8283830"/>
          </a:xfrm>
          <a:prstGeom prst="rect">
            <a:avLst/>
          </a:prstGeom>
          <a:solidFill>
            <a:srgbClr val="3B486B"/>
          </a:solidFill>
        </p:spPr>
      </p:sp>
      <p:sp>
        <p:nvSpPr>
          <p:cNvPr id="5" name="AutoShape 5"/>
          <p:cNvSpPr/>
          <p:nvPr/>
        </p:nvSpPr>
        <p:spPr>
          <a:xfrm>
            <a:off x="10094626" y="6511274"/>
            <a:ext cx="2019300" cy="38100"/>
          </a:xfrm>
          <a:prstGeom prst="rect">
            <a:avLst/>
          </a:prstGeom>
          <a:solidFill>
            <a:srgbClr val="323232"/>
          </a:solid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B486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1435" b="59188"/>
          <a:stretch>
            <a:fillRect/>
          </a:stretch>
        </p:blipFill>
        <p:spPr>
          <a:xfrm>
            <a:off x="-323850" y="8672512"/>
            <a:ext cx="18935700" cy="2085975"/>
          </a:xfrm>
          <a:prstGeom prst="rect">
            <a:avLst/>
          </a:prstGeom>
        </p:spPr>
      </p:pic>
      <p:sp>
        <p:nvSpPr>
          <p:cNvPr id="3" name="AutoShape 3"/>
          <p:cNvSpPr/>
          <p:nvPr/>
        </p:nvSpPr>
        <p:spPr>
          <a:xfrm>
            <a:off x="9124950" y="-1143000"/>
            <a:ext cx="38100" cy="2171700"/>
          </a:xfrm>
          <a:prstGeom prst="rect">
            <a:avLst/>
          </a:prstGeom>
          <a:solidFill>
            <a:srgbClr val="E8F0F8"/>
          </a:solidFill>
        </p:spPr>
      </p:sp>
      <p:grpSp>
        <p:nvGrpSpPr>
          <p:cNvPr id="4" name="Group 4"/>
          <p:cNvGrpSpPr/>
          <p:nvPr/>
        </p:nvGrpSpPr>
        <p:grpSpPr>
          <a:xfrm>
            <a:off x="510767" y="3423351"/>
            <a:ext cx="17228366" cy="3604160"/>
            <a:chOff x="0" y="-9525"/>
            <a:chExt cx="22971155" cy="4805546"/>
          </a:xfrm>
        </p:grpSpPr>
        <p:sp>
          <p:nvSpPr>
            <p:cNvPr id="5" name="TextBox 5"/>
            <p:cNvSpPr txBox="1"/>
            <p:nvPr/>
          </p:nvSpPr>
          <p:spPr>
            <a:xfrm>
              <a:off x="0" y="1444676"/>
              <a:ext cx="22971155" cy="3351345"/>
            </a:xfrm>
            <a:prstGeom prst="rect">
              <a:avLst/>
            </a:prstGeom>
          </p:spPr>
          <p:txBody>
            <a:bodyPr lIns="0" tIns="0" rIns="0" bIns="0" rtlCol="0" anchor="t">
              <a:spAutoFit/>
            </a:bodyPr>
            <a:lstStyle/>
            <a:p>
              <a:pPr algn="ctr">
                <a:lnSpc>
                  <a:spcPts val="9768"/>
                </a:lnSpc>
              </a:pPr>
              <a:r>
                <a:rPr lang="en-US" sz="8800" dirty="0">
                  <a:solidFill>
                    <a:srgbClr val="FFFFFF"/>
                  </a:solidFill>
                  <a:latin typeface="Noto Sans Italics"/>
                </a:rPr>
                <a:t>How do you want </a:t>
              </a:r>
            </a:p>
            <a:p>
              <a:pPr algn="ctr">
                <a:lnSpc>
                  <a:spcPts val="9768"/>
                </a:lnSpc>
              </a:pPr>
              <a:r>
                <a:rPr lang="en-US" sz="8800" dirty="0">
                  <a:solidFill>
                    <a:srgbClr val="FFFFFF"/>
                  </a:solidFill>
                  <a:latin typeface="Noto Sans Italics"/>
                </a:rPr>
                <a:t>to be known?</a:t>
              </a:r>
            </a:p>
          </p:txBody>
        </p:sp>
        <p:sp>
          <p:nvSpPr>
            <p:cNvPr id="6" name="TextBox 6"/>
            <p:cNvSpPr txBox="1"/>
            <p:nvPr/>
          </p:nvSpPr>
          <p:spPr>
            <a:xfrm>
              <a:off x="3913860" y="-9525"/>
              <a:ext cx="15081587" cy="619125"/>
            </a:xfrm>
            <a:prstGeom prst="rect">
              <a:avLst/>
            </a:prstGeom>
          </p:spPr>
          <p:txBody>
            <a:bodyPr lIns="0" tIns="0" rIns="0" bIns="0" rtlCol="0" anchor="t">
              <a:spAutoFit/>
            </a:bodyPr>
            <a:lstStyle/>
            <a:p>
              <a:pPr algn="ctr">
                <a:lnSpc>
                  <a:spcPts val="3600"/>
                </a:lnSpc>
              </a:pPr>
              <a:r>
                <a:rPr lang="en-US" sz="3000" spc="179" dirty="0">
                  <a:solidFill>
                    <a:srgbClr val="FFFFFF"/>
                  </a:solidFill>
                  <a:latin typeface="Noto Sans Bold" panose="020B0802040504020204" pitchFamily="34" charset="0"/>
                </a:rPr>
                <a:t>BRANDING FOR MINISTRIES</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TextBox 2"/>
          <p:cNvSpPr txBox="1"/>
          <p:nvPr/>
        </p:nvSpPr>
        <p:spPr>
          <a:xfrm>
            <a:off x="493366" y="7329773"/>
            <a:ext cx="17794634" cy="1560830"/>
          </a:xfrm>
          <a:prstGeom prst="rect">
            <a:avLst/>
          </a:prstGeom>
        </p:spPr>
        <p:txBody>
          <a:bodyPr lIns="0" tIns="0" rIns="0" bIns="0" rtlCol="0" anchor="t">
            <a:spAutoFit/>
          </a:bodyPr>
          <a:lstStyle/>
          <a:p>
            <a:pPr algn="ctr">
              <a:lnSpc>
                <a:spcPts val="8319"/>
              </a:lnSpc>
            </a:pPr>
            <a:r>
              <a:rPr lang="en-US" sz="6400" spc="128">
                <a:solidFill>
                  <a:srgbClr val="323232"/>
                </a:solidFill>
                <a:latin typeface="Lora"/>
              </a:rPr>
              <a:t>BRAND NAME OR SOCIAL MEDIA HANDLE</a:t>
            </a:r>
          </a:p>
          <a:p>
            <a:pPr algn="ctr">
              <a:lnSpc>
                <a:spcPts val="4160"/>
              </a:lnSpc>
            </a:pPr>
            <a:r>
              <a:rPr lang="en-US" sz="3200" spc="64">
                <a:solidFill>
                  <a:srgbClr val="323232"/>
                </a:solidFill>
                <a:latin typeface="Lora"/>
              </a:rPr>
              <a:t>@NAME</a:t>
            </a:r>
          </a:p>
        </p:txBody>
      </p:sp>
      <p:sp>
        <p:nvSpPr>
          <p:cNvPr id="3" name="AutoShape 3"/>
          <p:cNvSpPr/>
          <p:nvPr/>
        </p:nvSpPr>
        <p:spPr>
          <a:xfrm>
            <a:off x="9124950" y="9258300"/>
            <a:ext cx="38100" cy="2171700"/>
          </a:xfrm>
          <a:prstGeom prst="rect">
            <a:avLst/>
          </a:prstGeom>
          <a:solidFill>
            <a:srgbClr val="323232"/>
          </a:solidFill>
        </p:spPr>
      </p:sp>
      <p:pic>
        <p:nvPicPr>
          <p:cNvPr id="4" name="Picture 4"/>
          <p:cNvPicPr>
            <a:picLocks noChangeAspect="1"/>
          </p:cNvPicPr>
          <p:nvPr/>
        </p:nvPicPr>
        <p:blipFill>
          <a:blip r:embed="rId2"/>
          <a:srcRect/>
          <a:stretch>
            <a:fillRect/>
          </a:stretch>
        </p:blipFill>
        <p:spPr>
          <a:xfrm>
            <a:off x="2816285" y="1314554"/>
            <a:ext cx="2047402" cy="2047402"/>
          </a:xfrm>
          <a:prstGeom prst="rect">
            <a:avLst/>
          </a:prstGeom>
        </p:spPr>
      </p:pic>
      <p:pic>
        <p:nvPicPr>
          <p:cNvPr id="5" name="Picture 5"/>
          <p:cNvPicPr>
            <a:picLocks noChangeAspect="1"/>
          </p:cNvPicPr>
          <p:nvPr/>
        </p:nvPicPr>
        <p:blipFill>
          <a:blip r:embed="rId3"/>
          <a:srcRect/>
          <a:stretch>
            <a:fillRect/>
          </a:stretch>
        </p:blipFill>
        <p:spPr>
          <a:xfrm>
            <a:off x="8302251" y="1193019"/>
            <a:ext cx="1594169" cy="2168938"/>
          </a:xfrm>
          <a:prstGeom prst="rect">
            <a:avLst/>
          </a:prstGeom>
        </p:spPr>
      </p:pic>
      <p:pic>
        <p:nvPicPr>
          <p:cNvPr id="6" name="Picture 6"/>
          <p:cNvPicPr>
            <a:picLocks noChangeAspect="1"/>
          </p:cNvPicPr>
          <p:nvPr/>
        </p:nvPicPr>
        <p:blipFill>
          <a:blip r:embed="rId4"/>
          <a:srcRect/>
          <a:stretch>
            <a:fillRect/>
          </a:stretch>
        </p:blipFill>
        <p:spPr>
          <a:xfrm>
            <a:off x="13024092" y="1360996"/>
            <a:ext cx="2910488" cy="2000960"/>
          </a:xfrm>
          <a:prstGeom prst="rect">
            <a:avLst/>
          </a:prstGeom>
        </p:spPr>
      </p:pic>
      <p:grpSp>
        <p:nvGrpSpPr>
          <p:cNvPr id="7" name="Group 7"/>
          <p:cNvGrpSpPr/>
          <p:nvPr/>
        </p:nvGrpSpPr>
        <p:grpSpPr>
          <a:xfrm>
            <a:off x="6829828" y="3738401"/>
            <a:ext cx="4674558" cy="2417461"/>
            <a:chOff x="-61619" y="-28575"/>
            <a:chExt cx="6232745" cy="3223283"/>
          </a:xfrm>
        </p:grpSpPr>
        <p:sp>
          <p:nvSpPr>
            <p:cNvPr id="8" name="TextBox 8"/>
            <p:cNvSpPr txBox="1"/>
            <p:nvPr/>
          </p:nvSpPr>
          <p:spPr>
            <a:xfrm>
              <a:off x="0" y="-28575"/>
              <a:ext cx="6171126" cy="597535"/>
            </a:xfrm>
            <a:prstGeom prst="rect">
              <a:avLst/>
            </a:prstGeom>
          </p:spPr>
          <p:txBody>
            <a:bodyPr lIns="0" tIns="0" rIns="0" bIns="0" rtlCol="0" anchor="t">
              <a:spAutoFit/>
            </a:bodyPr>
            <a:lstStyle/>
            <a:p>
              <a:pPr algn="ctr">
                <a:lnSpc>
                  <a:spcPts val="3640"/>
                </a:lnSpc>
              </a:pPr>
              <a:r>
                <a:rPr lang="en-US" sz="2800" spc="280">
                  <a:solidFill>
                    <a:srgbClr val="323232"/>
                  </a:solidFill>
                  <a:latin typeface="Noto Sans Bold"/>
                </a:rPr>
                <a:t>PUBLIC RELATIONS</a:t>
              </a:r>
            </a:p>
          </p:txBody>
        </p:sp>
        <p:sp>
          <p:nvSpPr>
            <p:cNvPr id="9" name="TextBox 9"/>
            <p:cNvSpPr txBox="1"/>
            <p:nvPr/>
          </p:nvSpPr>
          <p:spPr>
            <a:xfrm>
              <a:off x="-61619" y="1097807"/>
              <a:ext cx="6171126" cy="2096901"/>
            </a:xfrm>
            <a:prstGeom prst="rect">
              <a:avLst/>
            </a:prstGeom>
          </p:spPr>
          <p:txBody>
            <a:bodyPr lIns="0" tIns="0" rIns="0" bIns="0" rtlCol="0" anchor="t">
              <a:spAutoFit/>
            </a:bodyPr>
            <a:lstStyle/>
            <a:p>
              <a:pPr algn="ctr">
                <a:lnSpc>
                  <a:spcPts val="2940"/>
                </a:lnSpc>
              </a:pPr>
              <a:r>
                <a:rPr lang="en-US" sz="2100" dirty="0">
                  <a:solidFill>
                    <a:srgbClr val="323232"/>
                  </a:solidFill>
                  <a:latin typeface="Noto Sans Bold"/>
                </a:rPr>
                <a:t>Keyword Theme</a:t>
              </a:r>
            </a:p>
            <a:p>
              <a:pPr algn="ctr">
                <a:lnSpc>
                  <a:spcPts val="2940"/>
                </a:lnSpc>
              </a:pPr>
              <a:r>
                <a:rPr lang="en-US" sz="2100" dirty="0">
                  <a:solidFill>
                    <a:srgbClr val="323232"/>
                  </a:solidFill>
                  <a:latin typeface="Noto Sans Bold"/>
                </a:rPr>
                <a:t>Blends [OUTREACH &amp; INREACH]</a:t>
              </a:r>
            </a:p>
            <a:p>
              <a:pPr algn="ctr">
                <a:lnSpc>
                  <a:spcPts val="2240"/>
                </a:lnSpc>
              </a:pPr>
              <a:r>
                <a:rPr lang="en-US" sz="1600" dirty="0">
                  <a:solidFill>
                    <a:srgbClr val="323232"/>
                  </a:solidFill>
                  <a:latin typeface="Noto Sans"/>
                </a:rPr>
                <a:t>Example: @enditnowNAD </a:t>
              </a:r>
              <a:br>
                <a:rPr lang="en-US" sz="1600" dirty="0">
                  <a:solidFill>
                    <a:srgbClr val="323232"/>
                  </a:solidFill>
                  <a:latin typeface="Noto Sans"/>
                </a:rPr>
              </a:br>
              <a:r>
                <a:rPr lang="en-US" sz="1600" dirty="0">
                  <a:solidFill>
                    <a:srgbClr val="323232"/>
                  </a:solidFill>
                  <a:latin typeface="Noto Sans"/>
                </a:rPr>
                <a:t>or @godhasgiventruly for Justin </a:t>
              </a:r>
              <a:r>
                <a:rPr lang="en-US" sz="1600" dirty="0" err="1">
                  <a:solidFill>
                    <a:srgbClr val="323232"/>
                  </a:solidFill>
                  <a:latin typeface="Noto Sans"/>
                </a:rPr>
                <a:t>Khoe</a:t>
              </a:r>
              <a:endParaRPr lang="en-US" sz="1600" dirty="0">
                <a:solidFill>
                  <a:srgbClr val="323232"/>
                </a:solidFill>
                <a:latin typeface="Noto Sans"/>
              </a:endParaRPr>
            </a:p>
            <a:p>
              <a:pPr algn="ctr">
                <a:lnSpc>
                  <a:spcPts val="2240"/>
                </a:lnSpc>
              </a:pPr>
              <a:r>
                <a:rPr lang="en-US" sz="1600" dirty="0">
                  <a:solidFill>
                    <a:srgbClr val="323232"/>
                  </a:solidFill>
                  <a:latin typeface="Noto Sans"/>
                </a:rPr>
                <a:t>encourage community awareness &amp; influence</a:t>
              </a:r>
            </a:p>
          </p:txBody>
        </p:sp>
      </p:grpSp>
      <p:grpSp>
        <p:nvGrpSpPr>
          <p:cNvPr id="10" name="Group 10"/>
          <p:cNvGrpSpPr/>
          <p:nvPr/>
        </p:nvGrpSpPr>
        <p:grpSpPr>
          <a:xfrm>
            <a:off x="12436298" y="3759832"/>
            <a:ext cx="4086076" cy="2386968"/>
            <a:chOff x="0" y="0"/>
            <a:chExt cx="5448102" cy="3182625"/>
          </a:xfrm>
        </p:grpSpPr>
        <p:sp>
          <p:nvSpPr>
            <p:cNvPr id="11" name="TextBox 11"/>
            <p:cNvSpPr txBox="1"/>
            <p:nvPr/>
          </p:nvSpPr>
          <p:spPr>
            <a:xfrm>
              <a:off x="0" y="-28575"/>
              <a:ext cx="5448102" cy="597535"/>
            </a:xfrm>
            <a:prstGeom prst="rect">
              <a:avLst/>
            </a:prstGeom>
          </p:spPr>
          <p:txBody>
            <a:bodyPr lIns="0" tIns="0" rIns="0" bIns="0" rtlCol="0" anchor="t">
              <a:spAutoFit/>
            </a:bodyPr>
            <a:lstStyle/>
            <a:p>
              <a:pPr algn="ctr">
                <a:lnSpc>
                  <a:spcPts val="3640"/>
                </a:lnSpc>
              </a:pPr>
              <a:r>
                <a:rPr lang="en-US" sz="2800" spc="280">
                  <a:solidFill>
                    <a:srgbClr val="323232"/>
                  </a:solidFill>
                  <a:latin typeface="Noto Sans Bold"/>
                </a:rPr>
                <a:t>CORPORATE COMM</a:t>
              </a:r>
            </a:p>
          </p:txBody>
        </p:sp>
        <p:sp>
          <p:nvSpPr>
            <p:cNvPr id="12" name="TextBox 12"/>
            <p:cNvSpPr txBox="1"/>
            <p:nvPr/>
          </p:nvSpPr>
          <p:spPr>
            <a:xfrm>
              <a:off x="0" y="1082045"/>
              <a:ext cx="5448102" cy="2100580"/>
            </a:xfrm>
            <a:prstGeom prst="rect">
              <a:avLst/>
            </a:prstGeom>
          </p:spPr>
          <p:txBody>
            <a:bodyPr lIns="0" tIns="0" rIns="0" bIns="0" rtlCol="0" anchor="t">
              <a:spAutoFit/>
            </a:bodyPr>
            <a:lstStyle/>
            <a:p>
              <a:pPr algn="ctr">
                <a:lnSpc>
                  <a:spcPts val="2940"/>
                </a:lnSpc>
              </a:pPr>
              <a:r>
                <a:rPr lang="en-US" sz="2100" dirty="0">
                  <a:solidFill>
                    <a:srgbClr val="323232"/>
                  </a:solidFill>
                  <a:latin typeface="Noto Sans Bold"/>
                </a:rPr>
                <a:t>Organization Name</a:t>
              </a:r>
            </a:p>
            <a:p>
              <a:pPr algn="ctr">
                <a:lnSpc>
                  <a:spcPts val="2940"/>
                </a:lnSpc>
              </a:pPr>
              <a:r>
                <a:rPr lang="en-US" sz="2100" dirty="0">
                  <a:solidFill>
                    <a:srgbClr val="323232"/>
                  </a:solidFill>
                  <a:latin typeface="Noto Sans Bold"/>
                </a:rPr>
                <a:t>[INREACH]</a:t>
              </a:r>
            </a:p>
            <a:p>
              <a:pPr algn="ctr">
                <a:lnSpc>
                  <a:spcPts val="2240"/>
                </a:lnSpc>
              </a:pPr>
              <a:r>
                <a:rPr lang="en-US" sz="1600" dirty="0">
                  <a:solidFill>
                    <a:srgbClr val="323232"/>
                  </a:solidFill>
                  <a:latin typeface="Noto Sans"/>
                </a:rPr>
                <a:t>Example: @NADadventist</a:t>
              </a:r>
            </a:p>
            <a:p>
              <a:pPr algn="ctr">
                <a:lnSpc>
                  <a:spcPts val="2240"/>
                </a:lnSpc>
              </a:pPr>
              <a:r>
                <a:rPr lang="en-US" sz="1600" dirty="0">
                  <a:solidFill>
                    <a:srgbClr val="323232"/>
                  </a:solidFill>
                  <a:latin typeface="Noto Sans"/>
                </a:rPr>
                <a:t>internal audience for official statements, policies, beliefs, etc. </a:t>
              </a:r>
            </a:p>
          </p:txBody>
        </p:sp>
      </p:grpSp>
      <p:grpSp>
        <p:nvGrpSpPr>
          <p:cNvPr id="13" name="Group 13"/>
          <p:cNvGrpSpPr/>
          <p:nvPr/>
        </p:nvGrpSpPr>
        <p:grpSpPr>
          <a:xfrm>
            <a:off x="1790169" y="3738401"/>
            <a:ext cx="4099633" cy="2405640"/>
            <a:chOff x="0" y="-28575"/>
            <a:chExt cx="5466177" cy="3207521"/>
          </a:xfrm>
        </p:grpSpPr>
        <p:sp>
          <p:nvSpPr>
            <p:cNvPr id="14" name="TextBox 14"/>
            <p:cNvSpPr txBox="1"/>
            <p:nvPr/>
          </p:nvSpPr>
          <p:spPr>
            <a:xfrm>
              <a:off x="0" y="-28575"/>
              <a:ext cx="5466177" cy="597535"/>
            </a:xfrm>
            <a:prstGeom prst="rect">
              <a:avLst/>
            </a:prstGeom>
          </p:spPr>
          <p:txBody>
            <a:bodyPr lIns="0" tIns="0" rIns="0" bIns="0" rtlCol="0" anchor="t">
              <a:spAutoFit/>
            </a:bodyPr>
            <a:lstStyle/>
            <a:p>
              <a:pPr algn="ctr">
                <a:lnSpc>
                  <a:spcPts val="3640"/>
                </a:lnSpc>
              </a:pPr>
              <a:r>
                <a:rPr lang="en-US" sz="2800" spc="280" dirty="0">
                  <a:solidFill>
                    <a:srgbClr val="323232"/>
                  </a:solidFill>
                  <a:latin typeface="Noto Sans Bold"/>
                </a:rPr>
                <a:t>MARKETING</a:t>
              </a:r>
            </a:p>
          </p:txBody>
        </p:sp>
        <p:sp>
          <p:nvSpPr>
            <p:cNvPr id="15" name="TextBox 15"/>
            <p:cNvSpPr txBox="1"/>
            <p:nvPr/>
          </p:nvSpPr>
          <p:spPr>
            <a:xfrm>
              <a:off x="0" y="1082046"/>
              <a:ext cx="5466177" cy="2096900"/>
            </a:xfrm>
            <a:prstGeom prst="rect">
              <a:avLst/>
            </a:prstGeom>
          </p:spPr>
          <p:txBody>
            <a:bodyPr lIns="0" tIns="0" rIns="0" bIns="0" rtlCol="0" anchor="t">
              <a:spAutoFit/>
            </a:bodyPr>
            <a:lstStyle/>
            <a:p>
              <a:pPr algn="ctr">
                <a:lnSpc>
                  <a:spcPts val="2940"/>
                </a:lnSpc>
              </a:pPr>
              <a:r>
                <a:rPr lang="en-US" sz="2100" dirty="0">
                  <a:solidFill>
                    <a:srgbClr val="323232"/>
                  </a:solidFill>
                  <a:latin typeface="Noto Sans Bold"/>
                </a:rPr>
                <a:t>Path of Creativity</a:t>
              </a:r>
            </a:p>
            <a:p>
              <a:pPr algn="ctr">
                <a:lnSpc>
                  <a:spcPts val="2940"/>
                </a:lnSpc>
              </a:pPr>
              <a:r>
                <a:rPr lang="en-US" sz="2100" dirty="0">
                  <a:solidFill>
                    <a:srgbClr val="323232"/>
                  </a:solidFill>
                  <a:latin typeface="Noto Sans Bold"/>
                </a:rPr>
                <a:t>[OUTREACH]</a:t>
              </a:r>
            </a:p>
            <a:p>
              <a:pPr algn="ctr">
                <a:lnSpc>
                  <a:spcPts val="2240"/>
                </a:lnSpc>
              </a:pPr>
              <a:r>
                <a:rPr lang="en-US" sz="1600" dirty="0">
                  <a:solidFill>
                    <a:srgbClr val="323232"/>
                  </a:solidFill>
                  <a:latin typeface="Noto Sans"/>
                </a:rPr>
                <a:t>Examples: @gorgeous2god, @angelsintheglen, @humansofadventism</a:t>
              </a:r>
            </a:p>
            <a:p>
              <a:pPr algn="ctr">
                <a:lnSpc>
                  <a:spcPts val="2240"/>
                </a:lnSpc>
              </a:pPr>
              <a:r>
                <a:rPr lang="en-US" sz="1600" dirty="0">
                  <a:solidFill>
                    <a:srgbClr val="323232"/>
                  </a:solidFill>
                  <a:latin typeface="Noto Sans"/>
                </a:rPr>
                <a:t>name connects to mission &amp; vision.</a:t>
              </a:r>
            </a:p>
          </p:txBody>
        </p:sp>
      </p:grpSp>
      <p:sp>
        <p:nvSpPr>
          <p:cNvPr id="16" name="Rectangle 15">
            <a:extLst>
              <a:ext uri="{FF2B5EF4-FFF2-40B4-BE49-F238E27FC236}">
                <a16:creationId xmlns:a16="http://schemas.microsoft.com/office/drawing/2014/main" id="{278DE08A-787E-4CFA-89DC-977E0AD712CD}"/>
              </a:ext>
            </a:extLst>
          </p:cNvPr>
          <p:cNvSpPr/>
          <p:nvPr/>
        </p:nvSpPr>
        <p:spPr>
          <a:xfrm>
            <a:off x="1447800" y="876300"/>
            <a:ext cx="10515600" cy="5867400"/>
          </a:xfrm>
          <a:prstGeom prst="rect">
            <a:avLst/>
          </a:prstGeom>
          <a:noFill/>
          <a:ln w="38100">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B486B"/>
        </a:solidFill>
        <a:effectLst/>
      </p:bgPr>
    </p:bg>
    <p:spTree>
      <p:nvGrpSpPr>
        <p:cNvPr id="1" name=""/>
        <p:cNvGrpSpPr/>
        <p:nvPr/>
      </p:nvGrpSpPr>
      <p:grpSpPr>
        <a:xfrm>
          <a:off x="0" y="0"/>
          <a:ext cx="0" cy="0"/>
          <a:chOff x="0" y="0"/>
          <a:chExt cx="0" cy="0"/>
        </a:xfrm>
      </p:grpSpPr>
      <p:sp>
        <p:nvSpPr>
          <p:cNvPr id="2" name="AutoShape 2"/>
          <p:cNvSpPr/>
          <p:nvPr/>
        </p:nvSpPr>
        <p:spPr>
          <a:xfrm>
            <a:off x="-990600" y="5124450"/>
            <a:ext cx="2019300" cy="38100"/>
          </a:xfrm>
          <a:prstGeom prst="rect">
            <a:avLst/>
          </a:prstGeom>
          <a:solidFill>
            <a:srgbClr val="FFFFFF"/>
          </a:solidFill>
        </p:spPr>
      </p:sp>
      <p:sp>
        <p:nvSpPr>
          <p:cNvPr id="3" name="TextBox 3"/>
          <p:cNvSpPr txBox="1"/>
          <p:nvPr/>
        </p:nvSpPr>
        <p:spPr>
          <a:xfrm>
            <a:off x="12359821" y="990600"/>
            <a:ext cx="4099633" cy="403860"/>
          </a:xfrm>
          <a:prstGeom prst="rect">
            <a:avLst/>
          </a:prstGeom>
        </p:spPr>
        <p:txBody>
          <a:bodyPr lIns="0" tIns="0" rIns="0" bIns="0" rtlCol="0" anchor="t">
            <a:spAutoFit/>
          </a:bodyPr>
          <a:lstStyle/>
          <a:p>
            <a:pPr>
              <a:lnSpc>
                <a:spcPts val="3359"/>
              </a:lnSpc>
            </a:pPr>
            <a:r>
              <a:rPr lang="en-US" sz="2400">
                <a:solidFill>
                  <a:srgbClr val="FFFFFF"/>
                </a:solidFill>
                <a:latin typeface="Noto Sans"/>
              </a:rPr>
              <a:t>promote awareness</a:t>
            </a:r>
          </a:p>
        </p:txBody>
      </p:sp>
      <p:grpSp>
        <p:nvGrpSpPr>
          <p:cNvPr id="4" name="Group 4"/>
          <p:cNvGrpSpPr/>
          <p:nvPr/>
        </p:nvGrpSpPr>
        <p:grpSpPr>
          <a:xfrm>
            <a:off x="2143186" y="3238006"/>
            <a:ext cx="7534214" cy="3810989"/>
            <a:chOff x="0" y="0"/>
            <a:chExt cx="10045618" cy="5081319"/>
          </a:xfrm>
        </p:grpSpPr>
        <p:sp>
          <p:nvSpPr>
            <p:cNvPr id="5" name="TextBox 5"/>
            <p:cNvSpPr txBox="1"/>
            <p:nvPr/>
          </p:nvSpPr>
          <p:spPr>
            <a:xfrm>
              <a:off x="0" y="123825"/>
              <a:ext cx="10045618" cy="2558415"/>
            </a:xfrm>
            <a:prstGeom prst="rect">
              <a:avLst/>
            </a:prstGeom>
          </p:spPr>
          <p:txBody>
            <a:bodyPr lIns="0" tIns="0" rIns="0" bIns="0" rtlCol="0" anchor="t">
              <a:spAutoFit/>
            </a:bodyPr>
            <a:lstStyle/>
            <a:p>
              <a:pPr>
                <a:lnSpc>
                  <a:spcPts val="7200"/>
                </a:lnSpc>
              </a:pPr>
              <a:r>
                <a:rPr lang="en-US" sz="7200" spc="215">
                  <a:solidFill>
                    <a:srgbClr val="FFFFFF"/>
                  </a:solidFill>
                  <a:latin typeface="Athelas"/>
                </a:rPr>
                <a:t>You're Branding Should</a:t>
              </a:r>
            </a:p>
          </p:txBody>
        </p:sp>
        <p:sp>
          <p:nvSpPr>
            <p:cNvPr id="6" name="TextBox 6"/>
            <p:cNvSpPr txBox="1"/>
            <p:nvPr/>
          </p:nvSpPr>
          <p:spPr>
            <a:xfrm>
              <a:off x="0" y="3627804"/>
              <a:ext cx="10045618" cy="1453515"/>
            </a:xfrm>
            <a:prstGeom prst="rect">
              <a:avLst/>
            </a:prstGeom>
          </p:spPr>
          <p:txBody>
            <a:bodyPr lIns="0" tIns="0" rIns="0" bIns="0" rtlCol="0" anchor="t">
              <a:spAutoFit/>
            </a:bodyPr>
            <a:lstStyle/>
            <a:p>
              <a:pPr>
                <a:lnSpc>
                  <a:spcPts val="2879"/>
                </a:lnSpc>
              </a:pPr>
              <a:r>
                <a:rPr lang="en-US" sz="2400" spc="144">
                  <a:solidFill>
                    <a:srgbClr val="FFFFFF"/>
                  </a:solidFill>
                  <a:latin typeface="Noto Sans"/>
                </a:rPr>
                <a:t>Your brand strategy and digital strategy work together and are part of a grand communications strategy.</a:t>
              </a:r>
            </a:p>
          </p:txBody>
        </p:sp>
      </p:grpSp>
      <p:sp>
        <p:nvSpPr>
          <p:cNvPr id="7" name="TextBox 7"/>
          <p:cNvSpPr txBox="1"/>
          <p:nvPr/>
        </p:nvSpPr>
        <p:spPr>
          <a:xfrm>
            <a:off x="12359821" y="2479816"/>
            <a:ext cx="5590871" cy="403860"/>
          </a:xfrm>
          <a:prstGeom prst="rect">
            <a:avLst/>
          </a:prstGeom>
        </p:spPr>
        <p:txBody>
          <a:bodyPr lIns="0" tIns="0" rIns="0" bIns="0" rtlCol="0" anchor="t">
            <a:spAutoFit/>
          </a:bodyPr>
          <a:lstStyle/>
          <a:p>
            <a:pPr>
              <a:lnSpc>
                <a:spcPts val="3359"/>
              </a:lnSpc>
            </a:pPr>
            <a:r>
              <a:rPr lang="en-US" sz="2400">
                <a:solidFill>
                  <a:srgbClr val="FFFFFF"/>
                </a:solidFill>
                <a:latin typeface="Noto Sans"/>
              </a:rPr>
              <a:t>foster emotional connectedness</a:t>
            </a:r>
          </a:p>
        </p:txBody>
      </p:sp>
      <p:sp>
        <p:nvSpPr>
          <p:cNvPr id="8" name="AutoShape 8"/>
          <p:cNvSpPr/>
          <p:nvPr/>
        </p:nvSpPr>
        <p:spPr>
          <a:xfrm>
            <a:off x="11391900" y="-190500"/>
            <a:ext cx="38100" cy="11125200"/>
          </a:xfrm>
          <a:prstGeom prst="rect">
            <a:avLst/>
          </a:prstGeom>
          <a:solidFill>
            <a:srgbClr val="E8F0F8"/>
          </a:solidFill>
        </p:spPr>
      </p:sp>
      <p:grpSp>
        <p:nvGrpSpPr>
          <p:cNvPr id="9" name="Group 9"/>
          <p:cNvGrpSpPr/>
          <p:nvPr/>
        </p:nvGrpSpPr>
        <p:grpSpPr>
          <a:xfrm>
            <a:off x="11153775" y="1028700"/>
            <a:ext cx="552450" cy="55245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8F0F8"/>
            </a:solidFill>
          </p:spPr>
        </p:sp>
      </p:grpSp>
      <p:grpSp>
        <p:nvGrpSpPr>
          <p:cNvPr id="11" name="Group 11"/>
          <p:cNvGrpSpPr/>
          <p:nvPr/>
        </p:nvGrpSpPr>
        <p:grpSpPr>
          <a:xfrm>
            <a:off x="11153775" y="4101465"/>
            <a:ext cx="552450" cy="55245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8F0F8"/>
            </a:solidFill>
          </p:spPr>
        </p:sp>
      </p:grpSp>
      <p:grpSp>
        <p:nvGrpSpPr>
          <p:cNvPr id="13" name="Group 13"/>
          <p:cNvGrpSpPr/>
          <p:nvPr/>
        </p:nvGrpSpPr>
        <p:grpSpPr>
          <a:xfrm>
            <a:off x="11134725" y="8705850"/>
            <a:ext cx="552450" cy="55245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8F0F8"/>
            </a:solidFill>
          </p:spPr>
        </p:sp>
      </p:grpSp>
      <p:grpSp>
        <p:nvGrpSpPr>
          <p:cNvPr id="15" name="Group 15"/>
          <p:cNvGrpSpPr/>
          <p:nvPr/>
        </p:nvGrpSpPr>
        <p:grpSpPr>
          <a:xfrm>
            <a:off x="11153775" y="2517916"/>
            <a:ext cx="552450" cy="552450"/>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8F0F8"/>
            </a:solidFill>
          </p:spPr>
        </p:sp>
      </p:grpSp>
      <p:sp>
        <p:nvSpPr>
          <p:cNvPr id="17" name="TextBox 17"/>
          <p:cNvSpPr txBox="1"/>
          <p:nvPr/>
        </p:nvSpPr>
        <p:spPr>
          <a:xfrm>
            <a:off x="12359821" y="4063365"/>
            <a:ext cx="5590871" cy="830580"/>
          </a:xfrm>
          <a:prstGeom prst="rect">
            <a:avLst/>
          </a:prstGeom>
        </p:spPr>
        <p:txBody>
          <a:bodyPr lIns="0" tIns="0" rIns="0" bIns="0" rtlCol="0" anchor="t">
            <a:spAutoFit/>
          </a:bodyPr>
          <a:lstStyle/>
          <a:p>
            <a:pPr>
              <a:lnSpc>
                <a:spcPts val="3359"/>
              </a:lnSpc>
            </a:pPr>
            <a:r>
              <a:rPr lang="en-US" sz="2400">
                <a:solidFill>
                  <a:srgbClr val="FFFFFF"/>
                </a:solidFill>
                <a:latin typeface="Noto Sans"/>
              </a:rPr>
              <a:t>communicate your mission &amp; value (brand story)</a:t>
            </a:r>
          </a:p>
        </p:txBody>
      </p:sp>
      <p:sp>
        <p:nvSpPr>
          <p:cNvPr id="18" name="TextBox 18"/>
          <p:cNvSpPr txBox="1"/>
          <p:nvPr/>
        </p:nvSpPr>
        <p:spPr>
          <a:xfrm>
            <a:off x="12359821" y="5609536"/>
            <a:ext cx="5590871" cy="406458"/>
          </a:xfrm>
          <a:prstGeom prst="rect">
            <a:avLst/>
          </a:prstGeom>
        </p:spPr>
        <p:txBody>
          <a:bodyPr lIns="0" tIns="0" rIns="0" bIns="0" rtlCol="0" anchor="t">
            <a:spAutoFit/>
          </a:bodyPr>
          <a:lstStyle/>
          <a:p>
            <a:pPr>
              <a:lnSpc>
                <a:spcPts val="3359"/>
              </a:lnSpc>
            </a:pPr>
            <a:r>
              <a:rPr lang="en-US" sz="2400" dirty="0">
                <a:solidFill>
                  <a:srgbClr val="FFFFFF"/>
                </a:solidFill>
                <a:latin typeface="Noto Sans"/>
              </a:rPr>
              <a:t>encourage brand ambassadors</a:t>
            </a:r>
          </a:p>
        </p:txBody>
      </p:sp>
      <p:sp>
        <p:nvSpPr>
          <p:cNvPr id="19" name="TextBox 19"/>
          <p:cNvSpPr txBox="1"/>
          <p:nvPr/>
        </p:nvSpPr>
        <p:spPr>
          <a:xfrm>
            <a:off x="12359821" y="8667750"/>
            <a:ext cx="5590871" cy="1278492"/>
          </a:xfrm>
          <a:prstGeom prst="rect">
            <a:avLst/>
          </a:prstGeom>
        </p:spPr>
        <p:txBody>
          <a:bodyPr lIns="0" tIns="0" rIns="0" bIns="0" rtlCol="0" anchor="t">
            <a:spAutoFit/>
          </a:bodyPr>
          <a:lstStyle/>
          <a:p>
            <a:pPr>
              <a:lnSpc>
                <a:spcPts val="3359"/>
              </a:lnSpc>
            </a:pPr>
            <a:r>
              <a:rPr lang="en-US" sz="2400" dirty="0">
                <a:solidFill>
                  <a:srgbClr val="FFFFFF"/>
                </a:solidFill>
                <a:latin typeface="Noto Sans"/>
              </a:rPr>
              <a:t>provide strategic direction to you and your team and set clear goals/objectives (mission/vision)</a:t>
            </a:r>
          </a:p>
        </p:txBody>
      </p:sp>
      <p:sp>
        <p:nvSpPr>
          <p:cNvPr id="20" name="TextBox 20"/>
          <p:cNvSpPr txBox="1"/>
          <p:nvPr/>
        </p:nvSpPr>
        <p:spPr>
          <a:xfrm>
            <a:off x="12359821" y="7042466"/>
            <a:ext cx="5590871" cy="830580"/>
          </a:xfrm>
          <a:prstGeom prst="rect">
            <a:avLst/>
          </a:prstGeom>
        </p:spPr>
        <p:txBody>
          <a:bodyPr lIns="0" tIns="0" rIns="0" bIns="0" rtlCol="0" anchor="t">
            <a:spAutoFit/>
          </a:bodyPr>
          <a:lstStyle/>
          <a:p>
            <a:pPr>
              <a:lnSpc>
                <a:spcPts val="3359"/>
              </a:lnSpc>
            </a:pPr>
            <a:r>
              <a:rPr lang="en-US" sz="2400">
                <a:solidFill>
                  <a:srgbClr val="FFFFFF"/>
                </a:solidFill>
                <a:latin typeface="Noto Sans"/>
              </a:rPr>
              <a:t>shape expectations for those you serve (brand promise)</a:t>
            </a:r>
          </a:p>
        </p:txBody>
      </p:sp>
      <p:grpSp>
        <p:nvGrpSpPr>
          <p:cNvPr id="21" name="Group 21"/>
          <p:cNvGrpSpPr/>
          <p:nvPr/>
        </p:nvGrpSpPr>
        <p:grpSpPr>
          <a:xfrm>
            <a:off x="11153775" y="5647636"/>
            <a:ext cx="552450" cy="552450"/>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8F0F8"/>
            </a:solidFill>
          </p:spPr>
        </p:sp>
      </p:grpSp>
      <p:grpSp>
        <p:nvGrpSpPr>
          <p:cNvPr id="23" name="Group 23"/>
          <p:cNvGrpSpPr/>
          <p:nvPr/>
        </p:nvGrpSpPr>
        <p:grpSpPr>
          <a:xfrm>
            <a:off x="11153775" y="7080566"/>
            <a:ext cx="552450" cy="55245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8F0F8"/>
            </a:solid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0F8"/>
        </a:solidFill>
        <a:effectLst/>
      </p:bgPr>
    </p:bg>
    <p:spTree>
      <p:nvGrpSpPr>
        <p:cNvPr id="1" name=""/>
        <p:cNvGrpSpPr/>
        <p:nvPr/>
      </p:nvGrpSpPr>
      <p:grpSpPr>
        <a:xfrm>
          <a:off x="0" y="0"/>
          <a:ext cx="0" cy="0"/>
          <a:chOff x="0" y="0"/>
          <a:chExt cx="0" cy="0"/>
        </a:xfrm>
      </p:grpSpPr>
      <p:sp>
        <p:nvSpPr>
          <p:cNvPr id="2" name="AutoShape 2"/>
          <p:cNvSpPr/>
          <p:nvPr/>
        </p:nvSpPr>
        <p:spPr>
          <a:xfrm>
            <a:off x="15182850" y="8953500"/>
            <a:ext cx="38100" cy="2171700"/>
          </a:xfrm>
          <a:prstGeom prst="rect">
            <a:avLst/>
          </a:prstGeom>
          <a:solidFill>
            <a:srgbClr val="323232"/>
          </a:solidFill>
        </p:spPr>
      </p:sp>
      <p:grpSp>
        <p:nvGrpSpPr>
          <p:cNvPr id="3" name="Group 3"/>
          <p:cNvGrpSpPr/>
          <p:nvPr/>
        </p:nvGrpSpPr>
        <p:grpSpPr>
          <a:xfrm>
            <a:off x="2588032" y="1333785"/>
            <a:ext cx="2266950" cy="226695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B486B"/>
            </a:solidFill>
          </p:spPr>
        </p:sp>
      </p:grpSp>
      <p:grpSp>
        <p:nvGrpSpPr>
          <p:cNvPr id="5" name="Group 5"/>
          <p:cNvGrpSpPr/>
          <p:nvPr/>
        </p:nvGrpSpPr>
        <p:grpSpPr>
          <a:xfrm>
            <a:off x="2588032" y="3893189"/>
            <a:ext cx="2266950" cy="226695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B486B"/>
            </a:solidFill>
          </p:spPr>
        </p:sp>
      </p:grpSp>
      <p:grpSp>
        <p:nvGrpSpPr>
          <p:cNvPr id="7" name="Group 7"/>
          <p:cNvGrpSpPr/>
          <p:nvPr/>
        </p:nvGrpSpPr>
        <p:grpSpPr>
          <a:xfrm>
            <a:off x="2588032" y="6488145"/>
            <a:ext cx="2266950" cy="226695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B486B"/>
            </a:solidFill>
          </p:spPr>
        </p:sp>
      </p:grpSp>
      <p:pic>
        <p:nvPicPr>
          <p:cNvPr id="9" name="Picture 9"/>
          <p:cNvPicPr>
            <a:picLocks noChangeAspect="1"/>
          </p:cNvPicPr>
          <p:nvPr/>
        </p:nvPicPr>
        <p:blipFill>
          <a:blip r:embed="rId2"/>
          <a:srcRect/>
          <a:stretch>
            <a:fillRect/>
          </a:stretch>
        </p:blipFill>
        <p:spPr>
          <a:xfrm>
            <a:off x="2759482" y="1505235"/>
            <a:ext cx="1924050" cy="1924050"/>
          </a:xfrm>
          <a:prstGeom prst="rect">
            <a:avLst/>
          </a:prstGeom>
        </p:spPr>
      </p:pic>
      <p:pic>
        <p:nvPicPr>
          <p:cNvPr id="10" name="Picture 10"/>
          <p:cNvPicPr>
            <a:picLocks noChangeAspect="1"/>
          </p:cNvPicPr>
          <p:nvPr/>
        </p:nvPicPr>
        <p:blipFill>
          <a:blip r:embed="rId3"/>
          <a:srcRect/>
          <a:stretch>
            <a:fillRect/>
          </a:stretch>
        </p:blipFill>
        <p:spPr>
          <a:xfrm>
            <a:off x="3188525" y="4589752"/>
            <a:ext cx="1065965" cy="1107496"/>
          </a:xfrm>
          <a:prstGeom prst="rect">
            <a:avLst/>
          </a:prstGeom>
        </p:spPr>
      </p:pic>
      <p:sp>
        <p:nvSpPr>
          <p:cNvPr id="12" name="TextBox 12"/>
          <p:cNvSpPr txBox="1"/>
          <p:nvPr/>
        </p:nvSpPr>
        <p:spPr>
          <a:xfrm>
            <a:off x="13070721" y="7146800"/>
            <a:ext cx="4492823" cy="1415415"/>
          </a:xfrm>
          <a:prstGeom prst="rect">
            <a:avLst/>
          </a:prstGeom>
        </p:spPr>
        <p:txBody>
          <a:bodyPr lIns="0" tIns="0" rIns="0" bIns="0" rtlCol="0" anchor="t">
            <a:spAutoFit/>
          </a:bodyPr>
          <a:lstStyle/>
          <a:p>
            <a:pPr algn="r">
              <a:lnSpc>
                <a:spcPts val="3600"/>
              </a:lnSpc>
            </a:pPr>
            <a:r>
              <a:rPr lang="en-US" sz="3600" spc="107">
                <a:solidFill>
                  <a:srgbClr val="323232"/>
                </a:solidFill>
                <a:latin typeface="Athelas"/>
              </a:rPr>
              <a:t>Shape your brand</a:t>
            </a:r>
          </a:p>
          <a:p>
            <a:pPr algn="r">
              <a:lnSpc>
                <a:spcPts val="3600"/>
              </a:lnSpc>
            </a:pPr>
            <a:r>
              <a:rPr lang="en-US" sz="3600" spc="107">
                <a:solidFill>
                  <a:srgbClr val="323232"/>
                </a:solidFill>
                <a:latin typeface="Athelas"/>
              </a:rPr>
              <a:t>and communications</a:t>
            </a:r>
          </a:p>
          <a:p>
            <a:pPr algn="r">
              <a:lnSpc>
                <a:spcPts val="3600"/>
              </a:lnSpc>
            </a:pPr>
            <a:r>
              <a:rPr lang="en-US" sz="3600" spc="107">
                <a:solidFill>
                  <a:srgbClr val="323232"/>
                </a:solidFill>
                <a:latin typeface="Athelas"/>
              </a:rPr>
              <a:t>around your purpose</a:t>
            </a:r>
          </a:p>
        </p:txBody>
      </p:sp>
      <p:sp>
        <p:nvSpPr>
          <p:cNvPr id="13" name="TextBox 13"/>
          <p:cNvSpPr txBox="1"/>
          <p:nvPr/>
        </p:nvSpPr>
        <p:spPr>
          <a:xfrm rot="-5400000">
            <a:off x="-2435579" y="4798064"/>
            <a:ext cx="7385758" cy="457200"/>
          </a:xfrm>
          <a:prstGeom prst="rect">
            <a:avLst/>
          </a:prstGeom>
        </p:spPr>
        <p:txBody>
          <a:bodyPr lIns="0" tIns="0" rIns="0" bIns="0" rtlCol="0" anchor="t">
            <a:spAutoFit/>
          </a:bodyPr>
          <a:lstStyle/>
          <a:p>
            <a:pPr algn="ctr">
              <a:lnSpc>
                <a:spcPts val="3600"/>
              </a:lnSpc>
            </a:pPr>
            <a:r>
              <a:rPr lang="en-US" sz="3000" spc="179">
                <a:solidFill>
                  <a:srgbClr val="323232"/>
                </a:solidFill>
                <a:latin typeface="Noto Sans Bold"/>
              </a:rPr>
              <a:t>BRAND BASICS</a:t>
            </a:r>
          </a:p>
        </p:txBody>
      </p:sp>
      <p:sp>
        <p:nvSpPr>
          <p:cNvPr id="14" name="TextBox 14"/>
          <p:cNvSpPr txBox="1"/>
          <p:nvPr/>
        </p:nvSpPr>
        <p:spPr>
          <a:xfrm>
            <a:off x="5410200" y="1638300"/>
            <a:ext cx="6633784" cy="1472565"/>
          </a:xfrm>
          <a:prstGeom prst="rect">
            <a:avLst/>
          </a:prstGeom>
        </p:spPr>
        <p:txBody>
          <a:bodyPr lIns="0" tIns="0" rIns="0" bIns="0" rtlCol="0" anchor="t">
            <a:spAutoFit/>
          </a:bodyPr>
          <a:lstStyle/>
          <a:p>
            <a:pPr>
              <a:lnSpc>
                <a:spcPts val="3900"/>
              </a:lnSpc>
            </a:pPr>
            <a:r>
              <a:rPr lang="en-US" sz="2600" spc="26" dirty="0">
                <a:solidFill>
                  <a:srgbClr val="323232"/>
                </a:solidFill>
                <a:latin typeface="Noto Sans Bold"/>
              </a:rPr>
              <a:t>Brand:</a:t>
            </a:r>
            <a:r>
              <a:rPr lang="en-US" sz="2600" spc="26" dirty="0">
                <a:solidFill>
                  <a:srgbClr val="323232"/>
                </a:solidFill>
                <a:latin typeface="Noto Sans"/>
              </a:rPr>
              <a:t> represented by its logo, its color, its typefaces, its images, its designs, its tone of voice, and its customer service</a:t>
            </a:r>
          </a:p>
        </p:txBody>
      </p:sp>
      <p:sp>
        <p:nvSpPr>
          <p:cNvPr id="15" name="TextBox 15"/>
          <p:cNvSpPr txBox="1"/>
          <p:nvPr/>
        </p:nvSpPr>
        <p:spPr>
          <a:xfrm>
            <a:off x="5410200" y="4538031"/>
            <a:ext cx="6864248" cy="977265"/>
          </a:xfrm>
          <a:prstGeom prst="rect">
            <a:avLst/>
          </a:prstGeom>
        </p:spPr>
        <p:txBody>
          <a:bodyPr lIns="0" tIns="0" rIns="0" bIns="0" rtlCol="0" anchor="t">
            <a:spAutoFit/>
          </a:bodyPr>
          <a:lstStyle/>
          <a:p>
            <a:pPr>
              <a:lnSpc>
                <a:spcPts val="3900"/>
              </a:lnSpc>
            </a:pPr>
            <a:r>
              <a:rPr lang="en-US" sz="2600" spc="26" dirty="0">
                <a:solidFill>
                  <a:srgbClr val="323232"/>
                </a:solidFill>
                <a:latin typeface="Noto Sans Bold"/>
              </a:rPr>
              <a:t>Brand Strategy:</a:t>
            </a:r>
            <a:r>
              <a:rPr lang="en-US" sz="2600" spc="26" dirty="0">
                <a:solidFill>
                  <a:srgbClr val="323232"/>
                </a:solidFill>
                <a:latin typeface="Noto Sans"/>
              </a:rPr>
              <a:t> defines the organization’s central message and how to say it</a:t>
            </a:r>
          </a:p>
        </p:txBody>
      </p:sp>
      <p:sp>
        <p:nvSpPr>
          <p:cNvPr id="16" name="TextBox 16"/>
          <p:cNvSpPr txBox="1"/>
          <p:nvPr/>
        </p:nvSpPr>
        <p:spPr>
          <a:xfrm>
            <a:off x="5410200" y="7048500"/>
            <a:ext cx="6593114" cy="977265"/>
          </a:xfrm>
          <a:prstGeom prst="rect">
            <a:avLst/>
          </a:prstGeom>
        </p:spPr>
        <p:txBody>
          <a:bodyPr lIns="0" tIns="0" rIns="0" bIns="0" rtlCol="0" anchor="t">
            <a:spAutoFit/>
          </a:bodyPr>
          <a:lstStyle/>
          <a:p>
            <a:pPr>
              <a:lnSpc>
                <a:spcPts val="3900"/>
              </a:lnSpc>
            </a:pPr>
            <a:r>
              <a:rPr lang="en-US" sz="2600" spc="26" dirty="0">
                <a:solidFill>
                  <a:srgbClr val="323232"/>
                </a:solidFill>
                <a:latin typeface="Noto Sans Bold"/>
              </a:rPr>
              <a:t>Brand Guidelines:</a:t>
            </a:r>
            <a:r>
              <a:rPr lang="en-US" sz="2600" spc="26" dirty="0">
                <a:solidFill>
                  <a:srgbClr val="323232"/>
                </a:solidFill>
                <a:latin typeface="Noto Sans"/>
              </a:rPr>
              <a:t> a system of managing the brand visually</a:t>
            </a:r>
          </a:p>
        </p:txBody>
      </p:sp>
      <p:pic>
        <p:nvPicPr>
          <p:cNvPr id="18" name="Graphic 17" descr="Checklist">
            <a:extLst>
              <a:ext uri="{FF2B5EF4-FFF2-40B4-BE49-F238E27FC236}">
                <a16:creationId xmlns:a16="http://schemas.microsoft.com/office/drawing/2014/main" id="{750411DE-7B0F-4D81-98F4-3DD98E0E39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02153" y="6856702"/>
            <a:ext cx="1524000" cy="1524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2058</Words>
  <Application>Microsoft Office PowerPoint</Application>
  <PresentationFormat>Custom</PresentationFormat>
  <Paragraphs>272</Paragraphs>
  <Slides>52</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Athelas</vt:lpstr>
      <vt:lpstr>Calibri</vt:lpstr>
      <vt:lpstr>Noto Sans</vt:lpstr>
      <vt:lpstr>Noto Sans Italics</vt:lpstr>
      <vt:lpstr>Noto Sans Bold</vt:lpstr>
      <vt:lpstr>Open Sans Light</vt:lpstr>
      <vt:lpstr>Arial</vt:lpstr>
      <vt:lpstr>Lora</vt:lpstr>
      <vt:lpstr>Open Sans Light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Build a Strong Digital Strategy for Your Church or Ministry</dc:title>
  <dc:creator>Jamie Jean Domm</dc:creator>
  <cp:lastModifiedBy>Jamie Domm</cp:lastModifiedBy>
  <cp:revision>14</cp:revision>
  <dcterms:created xsi:type="dcterms:W3CDTF">2006-08-16T00:00:00Z</dcterms:created>
  <dcterms:modified xsi:type="dcterms:W3CDTF">2022-01-13T01:20:57Z</dcterms:modified>
  <dc:identifier>DAEDMAkOgtQ</dc:identifier>
</cp:coreProperties>
</file>